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62"/>
  </p:notesMasterIdLst>
  <p:handoutMasterIdLst>
    <p:handoutMasterId r:id="rId163"/>
  </p:handoutMasterIdLst>
  <p:sldIdLst>
    <p:sldId id="359" r:id="rId2"/>
    <p:sldId id="360" r:id="rId3"/>
    <p:sldId id="399" r:id="rId4"/>
    <p:sldId id="362" r:id="rId5"/>
    <p:sldId id="440" r:id="rId6"/>
    <p:sldId id="478" r:id="rId7"/>
    <p:sldId id="451" r:id="rId8"/>
    <p:sldId id="540" r:id="rId9"/>
    <p:sldId id="554" r:id="rId10"/>
    <p:sldId id="441" r:id="rId11"/>
    <p:sldId id="464" r:id="rId12"/>
    <p:sldId id="475" r:id="rId13"/>
    <p:sldId id="555" r:id="rId14"/>
    <p:sldId id="556" r:id="rId15"/>
    <p:sldId id="502" r:id="rId16"/>
    <p:sldId id="499" r:id="rId17"/>
    <p:sldId id="501" r:id="rId18"/>
    <p:sldId id="509" r:id="rId19"/>
    <p:sldId id="370" r:id="rId20"/>
    <p:sldId id="472" r:id="rId21"/>
    <p:sldId id="500" r:id="rId22"/>
    <p:sldId id="460" r:id="rId23"/>
    <p:sldId id="414" r:id="rId24"/>
    <p:sldId id="415" r:id="rId25"/>
    <p:sldId id="474" r:id="rId26"/>
    <p:sldId id="461" r:id="rId27"/>
    <p:sldId id="479" r:id="rId28"/>
    <p:sldId id="546" r:id="rId29"/>
    <p:sldId id="508" r:id="rId30"/>
    <p:sldId id="371" r:id="rId31"/>
    <p:sldId id="400" r:id="rId32"/>
    <p:sldId id="477" r:id="rId33"/>
    <p:sldId id="525" r:id="rId34"/>
    <p:sldId id="455" r:id="rId35"/>
    <p:sldId id="421" r:id="rId36"/>
    <p:sldId id="506" r:id="rId37"/>
    <p:sldId id="507" r:id="rId38"/>
    <p:sldId id="484" r:id="rId39"/>
    <p:sldId id="553" r:id="rId40"/>
    <p:sldId id="548" r:id="rId41"/>
    <p:sldId id="549" r:id="rId42"/>
    <p:sldId id="550" r:id="rId43"/>
    <p:sldId id="524" r:id="rId44"/>
    <p:sldId id="552" r:id="rId45"/>
    <p:sldId id="551" r:id="rId46"/>
    <p:sldId id="485" r:id="rId47"/>
    <p:sldId id="486" r:id="rId48"/>
    <p:sldId id="480" r:id="rId49"/>
    <p:sldId id="481" r:id="rId50"/>
    <p:sldId id="488" r:id="rId51"/>
    <p:sldId id="527" r:id="rId52"/>
    <p:sldId id="528" r:id="rId53"/>
    <p:sldId id="529" r:id="rId54"/>
    <p:sldId id="532" r:id="rId55"/>
    <p:sldId id="533" r:id="rId56"/>
    <p:sldId id="482" r:id="rId57"/>
    <p:sldId id="530" r:id="rId58"/>
    <p:sldId id="531" r:id="rId59"/>
    <p:sldId id="380" r:id="rId60"/>
    <p:sldId id="515" r:id="rId61"/>
    <p:sldId id="470" r:id="rId62"/>
    <p:sldId id="489" r:id="rId63"/>
    <p:sldId id="504" r:id="rId64"/>
    <p:sldId id="557" r:id="rId65"/>
    <p:sldId id="505" r:id="rId66"/>
    <p:sldId id="372" r:id="rId67"/>
    <p:sldId id="401" r:id="rId68"/>
    <p:sldId id="503" r:id="rId69"/>
    <p:sldId id="541" r:id="rId70"/>
    <p:sldId id="404" r:id="rId71"/>
    <p:sldId id="373" r:id="rId72"/>
    <p:sldId id="420" r:id="rId73"/>
    <p:sldId id="422" r:id="rId74"/>
    <p:sldId id="545" r:id="rId75"/>
    <p:sldId id="423" r:id="rId76"/>
    <p:sldId id="426" r:id="rId77"/>
    <p:sldId id="374" r:id="rId78"/>
    <p:sldId id="439" r:id="rId79"/>
    <p:sldId id="408" r:id="rId80"/>
    <p:sldId id="409" r:id="rId81"/>
    <p:sldId id="433" r:id="rId82"/>
    <p:sldId id="437" r:id="rId83"/>
    <p:sldId id="436" r:id="rId84"/>
    <p:sldId id="438" r:id="rId85"/>
    <p:sldId id="375" r:id="rId86"/>
    <p:sldId id="434" r:id="rId87"/>
    <p:sldId id="523" r:id="rId88"/>
    <p:sldId id="435" r:id="rId89"/>
    <p:sldId id="510" r:id="rId90"/>
    <p:sldId id="376" r:id="rId91"/>
    <p:sldId id="493" r:id="rId92"/>
    <p:sldId id="491" r:id="rId93"/>
    <p:sldId id="492" r:id="rId94"/>
    <p:sldId id="403" r:id="rId95"/>
    <p:sldId id="544" r:id="rId96"/>
    <p:sldId id="516" r:id="rId97"/>
    <p:sldId id="494" r:id="rId98"/>
    <p:sldId id="517" r:id="rId99"/>
    <p:sldId id="402" r:id="rId100"/>
    <p:sldId id="519" r:id="rId101"/>
    <p:sldId id="559" r:id="rId102"/>
    <p:sldId id="518" r:id="rId103"/>
    <p:sldId id="377" r:id="rId104"/>
    <p:sldId id="443" r:id="rId105"/>
    <p:sldId id="442" r:id="rId106"/>
    <p:sldId id="378" r:id="rId107"/>
    <p:sldId id="407" r:id="rId108"/>
    <p:sldId id="535" r:id="rId109"/>
    <p:sldId id="536" r:id="rId110"/>
    <p:sldId id="538" r:id="rId111"/>
    <p:sldId id="539" r:id="rId112"/>
    <p:sldId id="379" r:id="rId113"/>
    <p:sldId id="445" r:id="rId114"/>
    <p:sldId id="444" r:id="rId115"/>
    <p:sldId id="495" r:id="rId116"/>
    <p:sldId id="497" r:id="rId117"/>
    <p:sldId id="496" r:id="rId118"/>
    <p:sldId id="543" r:id="rId119"/>
    <p:sldId id="381" r:id="rId120"/>
    <p:sldId id="382" r:id="rId121"/>
    <p:sldId id="446" r:id="rId122"/>
    <p:sldId id="456" r:id="rId123"/>
    <p:sldId id="450" r:id="rId124"/>
    <p:sldId id="447" r:id="rId125"/>
    <p:sldId id="454" r:id="rId126"/>
    <p:sldId id="511" r:id="rId127"/>
    <p:sldId id="512" r:id="rId128"/>
    <p:sldId id="514" r:id="rId129"/>
    <p:sldId id="558" r:id="rId130"/>
    <p:sldId id="522" r:id="rId131"/>
    <p:sldId id="457" r:id="rId132"/>
    <p:sldId id="521" r:id="rId133"/>
    <p:sldId id="383" r:id="rId134"/>
    <p:sldId id="466" r:id="rId135"/>
    <p:sldId id="467" r:id="rId136"/>
    <p:sldId id="384" r:id="rId137"/>
    <p:sldId id="468" r:id="rId138"/>
    <p:sldId id="469" r:id="rId139"/>
    <p:sldId id="406" r:id="rId140"/>
    <p:sldId id="385" r:id="rId141"/>
    <p:sldId id="410" r:id="rId142"/>
    <p:sldId id="411" r:id="rId143"/>
    <p:sldId id="412" r:id="rId144"/>
    <p:sldId id="386" r:id="rId145"/>
    <p:sldId id="417" r:id="rId146"/>
    <p:sldId id="428" r:id="rId147"/>
    <p:sldId id="427" r:id="rId148"/>
    <p:sldId id="418" r:id="rId149"/>
    <p:sldId id="419" r:id="rId150"/>
    <p:sldId id="387" r:id="rId151"/>
    <p:sldId id="416" r:id="rId152"/>
    <p:sldId id="431" r:id="rId153"/>
    <p:sldId id="432" r:id="rId154"/>
    <p:sldId id="388" r:id="rId155"/>
    <p:sldId id="452" r:id="rId156"/>
    <p:sldId id="453" r:id="rId157"/>
    <p:sldId id="389" r:id="rId158"/>
    <p:sldId id="476" r:id="rId159"/>
    <p:sldId id="534" r:id="rId160"/>
    <p:sldId id="369" r:id="rId16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847" autoAdjust="0"/>
    <p:restoredTop sz="96619" autoAdjust="0"/>
  </p:normalViewPr>
  <p:slideViewPr>
    <p:cSldViewPr snapToGrid="0">
      <p:cViewPr>
        <p:scale>
          <a:sx n="125" d="100"/>
          <a:sy n="125" d="100"/>
        </p:scale>
        <p:origin x="288" y="672"/>
      </p:cViewPr>
      <p:guideLst>
        <p:guide orient="horz" pos="993"/>
        <p:guide orient="horz" pos="3605"/>
        <p:guide orient="horz" pos="2144"/>
        <p:guide pos="2880"/>
        <p:guide pos="553"/>
        <p:guide pos="5198"/>
      </p:guideLst>
    </p:cSldViewPr>
  </p:slideViewPr>
  <p:outlineViewPr>
    <p:cViewPr>
      <p:scale>
        <a:sx n="33" d="100"/>
        <a:sy n="33" d="100"/>
      </p:scale>
      <p:origin x="344" y="76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CH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800" b="1" i="0" baseline="0" dirty="0" smtClean="0">
                <a:effectLst/>
              </a:rPr>
              <a:t>NSS IPS Latency (July 2012)</a:t>
            </a:r>
            <a:endParaRPr lang="en-US" dirty="0">
              <a:effectLst/>
            </a:endParaRP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FortiGate 3240C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9.25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McAfee M-8000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10.6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HP/TippingPoint 6100N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PA 5020</c:v>
                </c:pt>
              </c:strCache>
            </c:strRef>
          </c:tx>
          <c:spPr>
            <a:solidFill>
              <a:srgbClr val="DFE6E6">
                <a:lumMod val="75000"/>
              </a:srgbClr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IBM GX7800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81.122999999999976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SonicWALL SuperMassive 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88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Sourcefire 3D8250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97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Sourcefire 3D8260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102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Sourcefire 3D8120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103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Juniper IDP 8000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114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Stonesoft 1302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114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Check Point 12600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135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126610048"/>
        <c:axId val="128057728"/>
      </c:barChart>
      <c:catAx>
        <c:axId val="126610048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2000"/>
            </a:pPr>
            <a:endParaRPr lang="de-DE"/>
          </a:p>
        </c:txPr>
        <c:crossAx val="128057728"/>
        <c:crosses val="autoZero"/>
        <c:auto val="1"/>
        <c:lblAlgn val="ctr"/>
        <c:lblOffset val="100"/>
        <c:noMultiLvlLbl val="0"/>
      </c:catAx>
      <c:valAx>
        <c:axId val="128057728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1266100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2.3355228124328699E-2"/>
          <c:y val="0.81626628653414302"/>
          <c:w val="0.96129301997795702"/>
          <c:h val="0.15608375325349699"/>
        </c:manualLayout>
      </c:layout>
      <c:overlay val="0"/>
    </c:legend>
    <c:plotVisOnly val="1"/>
    <c:dispBlanksAs val="gap"/>
    <c:showDLblsOverMax val="0"/>
  </c:chart>
  <c:spPr>
    <a:solidFill>
      <a:schemeClr val="bg2"/>
    </a:solidFill>
    <a:ln w="38100" cap="flat" cmpd="sng" algn="ctr">
      <a:noFill/>
      <a:prstDash val="solid"/>
    </a:ln>
    <a:effectLst>
      <a:outerShdw blurRad="381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tx1"/>
          </a:solidFill>
          <a:latin typeface="+mn-lt"/>
          <a:ea typeface="+mn-ea"/>
          <a:cs typeface="+mn-cs"/>
        </a:defRPr>
      </a:pPr>
      <a:endParaRPr lang="de-DE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5AEBA-1735-DF4E-BC3B-905D8F52DDE3}" type="doc">
      <dgm:prSet loTypeId="urn:microsoft.com/office/officeart/2008/layout/AlternatingHexagons" loCatId="" qsTypeId="urn:microsoft.com/office/officeart/2005/8/quickstyle/simple4" qsCatId="simple" csTypeId="urn:microsoft.com/office/officeart/2005/8/colors/accent0_3" csCatId="mainScheme" phldr="1"/>
      <dgm:spPr/>
    </dgm:pt>
    <dgm:pt modelId="{E7D714C8-16EE-0246-A97F-C5649D544F19}">
      <dgm:prSet phldrT="[Text]" custT="1"/>
      <dgm:spPr/>
      <dgm:t>
        <a:bodyPr/>
        <a:lstStyle/>
        <a:p>
          <a:r>
            <a:rPr lang="en-US" sz="1200" dirty="0" smtClean="0"/>
            <a:t>SSL VPN</a:t>
          </a:r>
          <a:endParaRPr lang="en-US" sz="1200" dirty="0"/>
        </a:p>
      </dgm:t>
    </dgm:pt>
    <dgm:pt modelId="{A96E5881-D016-4D4D-A5AA-65C9C4A55A47}" type="parTrans" cxnId="{3F1C6D74-0AF9-3B45-AFB4-84E69B15DBA5}">
      <dgm:prSet/>
      <dgm:spPr/>
      <dgm:t>
        <a:bodyPr/>
        <a:lstStyle/>
        <a:p>
          <a:endParaRPr lang="en-US"/>
        </a:p>
      </dgm:t>
    </dgm:pt>
    <dgm:pt modelId="{900FFD0A-D49D-E849-9D53-3874AE3B3279}" type="sibTrans" cxnId="{3F1C6D74-0AF9-3B45-AFB4-84E69B15DBA5}">
      <dgm:prSet/>
      <dgm:spPr/>
      <dgm:t>
        <a:bodyPr/>
        <a:lstStyle/>
        <a:p>
          <a:endParaRPr lang="en-US"/>
        </a:p>
      </dgm:t>
    </dgm:pt>
    <dgm:pt modelId="{4197F0D2-0676-554D-983C-4702C2C8ABAC}">
      <dgm:prSet phldrT="[Text]" custT="1"/>
      <dgm:spPr/>
      <dgm:t>
        <a:bodyPr/>
        <a:lstStyle/>
        <a:p>
          <a:r>
            <a:rPr lang="en-US" sz="1050" dirty="0" smtClean="0"/>
            <a:t>FortiGate </a:t>
          </a:r>
          <a:r>
            <a:rPr lang="en-US" sz="1100" dirty="0" smtClean="0"/>
            <a:t>Administration</a:t>
          </a:r>
          <a:endParaRPr lang="en-US" sz="1100" dirty="0"/>
        </a:p>
      </dgm:t>
    </dgm:pt>
    <dgm:pt modelId="{4C00F223-A422-5846-BF9B-00C76B84F3A0}" type="parTrans" cxnId="{BFC4E1B9-D4E1-1E47-9126-1E841EBFD840}">
      <dgm:prSet/>
      <dgm:spPr/>
      <dgm:t>
        <a:bodyPr/>
        <a:lstStyle/>
        <a:p>
          <a:endParaRPr lang="en-US"/>
        </a:p>
      </dgm:t>
    </dgm:pt>
    <dgm:pt modelId="{80BFB0AA-0F14-6B4F-A586-0609119CD11A}" type="sibTrans" cxnId="{BFC4E1B9-D4E1-1E47-9126-1E841EBFD840}">
      <dgm:prSet/>
      <dgm:spPr/>
      <dgm:t>
        <a:bodyPr/>
        <a:lstStyle/>
        <a:p>
          <a:endParaRPr lang="en-US"/>
        </a:p>
      </dgm:t>
    </dgm:pt>
    <dgm:pt modelId="{2085ACEC-E4C4-EE4D-A176-9122E5DC1061}">
      <dgm:prSet phldrT="[Text]" custT="1"/>
      <dgm:spPr/>
      <dgm:t>
        <a:bodyPr/>
        <a:lstStyle/>
        <a:p>
          <a:r>
            <a:rPr lang="en-US" sz="1200" dirty="0" smtClean="0"/>
            <a:t>IPSEC VPN</a:t>
          </a:r>
          <a:endParaRPr lang="en-US" sz="1200" dirty="0"/>
        </a:p>
      </dgm:t>
    </dgm:pt>
    <dgm:pt modelId="{FE015637-6642-3547-8269-5F54C6299A55}" type="parTrans" cxnId="{75C3EAA5-B17B-4E46-BAE7-946799167279}">
      <dgm:prSet/>
      <dgm:spPr/>
      <dgm:t>
        <a:bodyPr/>
        <a:lstStyle/>
        <a:p>
          <a:endParaRPr lang="en-US"/>
        </a:p>
      </dgm:t>
    </dgm:pt>
    <dgm:pt modelId="{E939A2C6-A298-8044-9A6B-80817B3E8BDD}" type="sibTrans" cxnId="{75C3EAA5-B17B-4E46-BAE7-946799167279}">
      <dgm:prSet/>
      <dgm:spPr/>
      <dgm:t>
        <a:bodyPr/>
        <a:lstStyle/>
        <a:p>
          <a:endParaRPr lang="en-US"/>
        </a:p>
      </dgm:t>
    </dgm:pt>
    <dgm:pt modelId="{E9C235F4-2B9E-3C46-9E60-35E9A24CD86C}">
      <dgm:prSet phldrT="[Text]" custT="1"/>
      <dgm:spPr/>
      <dgm:t>
        <a:bodyPr/>
        <a:lstStyle/>
        <a:p>
          <a:r>
            <a:rPr lang="en-US" sz="1200" dirty="0" smtClean="0"/>
            <a:t>Captive Portal</a:t>
          </a:r>
          <a:endParaRPr lang="en-US" sz="1200" dirty="0"/>
        </a:p>
      </dgm:t>
    </dgm:pt>
    <dgm:pt modelId="{D7B0F9C2-5094-3340-8138-0FE7D3106F9E}" type="parTrans" cxnId="{BCADB111-789A-E64F-8BE7-B5CA2A12C5CB}">
      <dgm:prSet/>
      <dgm:spPr/>
      <dgm:t>
        <a:bodyPr/>
        <a:lstStyle/>
        <a:p>
          <a:endParaRPr lang="en-US"/>
        </a:p>
      </dgm:t>
    </dgm:pt>
    <dgm:pt modelId="{8E5242BF-501B-BD49-AB4B-76ED0E766265}" type="sibTrans" cxnId="{BCADB111-789A-E64F-8BE7-B5CA2A12C5CB}">
      <dgm:prSet/>
      <dgm:spPr/>
      <dgm:t>
        <a:bodyPr/>
        <a:lstStyle/>
        <a:p>
          <a:endParaRPr lang="en-US"/>
        </a:p>
      </dgm:t>
    </dgm:pt>
    <dgm:pt modelId="{EC101E1B-9F62-7748-AE32-02199F7F80A1}">
      <dgm:prSet phldrT="[Text]" custT="1"/>
      <dgm:spPr/>
      <dgm:t>
        <a:bodyPr/>
        <a:lstStyle/>
        <a:p>
          <a:r>
            <a:rPr lang="en-US" sz="1200" dirty="0" smtClean="0"/>
            <a:t>Identity- based Policies</a:t>
          </a:r>
          <a:endParaRPr lang="en-US" sz="1200" dirty="0"/>
        </a:p>
      </dgm:t>
    </dgm:pt>
    <dgm:pt modelId="{C756AE7B-04CF-9745-AAE1-D45B9324F0AE}" type="parTrans" cxnId="{CB4DD98E-7FCD-7D47-958E-BB03421AE039}">
      <dgm:prSet/>
      <dgm:spPr/>
      <dgm:t>
        <a:bodyPr/>
        <a:lstStyle/>
        <a:p>
          <a:endParaRPr lang="en-US"/>
        </a:p>
      </dgm:t>
    </dgm:pt>
    <dgm:pt modelId="{0CE5EBC2-2AA8-AB42-8CB3-E40A26C62D60}" type="sibTrans" cxnId="{CB4DD98E-7FCD-7D47-958E-BB03421AE039}">
      <dgm:prSet/>
      <dgm:spPr/>
      <dgm:t>
        <a:bodyPr/>
        <a:lstStyle/>
        <a:p>
          <a:endParaRPr lang="en-US"/>
        </a:p>
      </dgm:t>
    </dgm:pt>
    <dgm:pt modelId="{32E17CCA-7462-F14B-98C4-EC917321C5D0}" type="pres">
      <dgm:prSet presAssocID="{EFE5AEBA-1735-DF4E-BC3B-905D8F52DDE3}" presName="Name0" presStyleCnt="0">
        <dgm:presLayoutVars>
          <dgm:chMax/>
          <dgm:chPref/>
          <dgm:dir/>
          <dgm:animLvl val="lvl"/>
        </dgm:presLayoutVars>
      </dgm:prSet>
      <dgm:spPr/>
    </dgm:pt>
    <dgm:pt modelId="{ACB066DC-9512-D949-A333-72A7A3326952}" type="pres">
      <dgm:prSet presAssocID="{E7D714C8-16EE-0246-A97F-C5649D544F19}" presName="composite" presStyleCnt="0"/>
      <dgm:spPr/>
    </dgm:pt>
    <dgm:pt modelId="{6E2A1C70-E0E6-8646-873F-967D6E2C7B0C}" type="pres">
      <dgm:prSet presAssocID="{E7D714C8-16EE-0246-A97F-C5649D544F19}" presName="Parent1" presStyleLbl="node1" presStyleIdx="0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EDA332-C3C0-C545-8BDC-8CEB68EAF2B8}" type="pres">
      <dgm:prSet presAssocID="{E7D714C8-16EE-0246-A97F-C5649D544F19}" presName="Childtext1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48E6ED19-1B5E-5F4E-8262-76D9D82EFE27}" type="pres">
      <dgm:prSet presAssocID="{E7D714C8-16EE-0246-A97F-C5649D544F19}" presName="BalanceSpacing" presStyleCnt="0"/>
      <dgm:spPr/>
    </dgm:pt>
    <dgm:pt modelId="{22B85016-8391-8846-BC9C-9851DD3B8B74}" type="pres">
      <dgm:prSet presAssocID="{E7D714C8-16EE-0246-A97F-C5649D544F19}" presName="BalanceSpacing1" presStyleCnt="0"/>
      <dgm:spPr/>
    </dgm:pt>
    <dgm:pt modelId="{5857197E-87D0-564D-9C32-533DE8E58B91}" type="pres">
      <dgm:prSet presAssocID="{900FFD0A-D49D-E849-9D53-3874AE3B3279}" presName="Accent1Text" presStyleLbl="node1" presStyleIdx="1" presStyleCnt="10"/>
      <dgm:spPr/>
      <dgm:t>
        <a:bodyPr/>
        <a:lstStyle/>
        <a:p>
          <a:endParaRPr lang="en-US"/>
        </a:p>
      </dgm:t>
    </dgm:pt>
    <dgm:pt modelId="{01911D14-9C62-A64E-8F8E-201D5967DE39}" type="pres">
      <dgm:prSet presAssocID="{900FFD0A-D49D-E849-9D53-3874AE3B3279}" presName="spaceBetweenRectangles" presStyleCnt="0"/>
      <dgm:spPr/>
    </dgm:pt>
    <dgm:pt modelId="{ECF4B01A-1D9C-2747-86DD-0497B65389B2}" type="pres">
      <dgm:prSet presAssocID="{4197F0D2-0676-554D-983C-4702C2C8ABAC}" presName="composite" presStyleCnt="0"/>
      <dgm:spPr/>
    </dgm:pt>
    <dgm:pt modelId="{BA4704F1-72A9-CC42-A29C-0D7D34C2B7B5}" type="pres">
      <dgm:prSet presAssocID="{4197F0D2-0676-554D-983C-4702C2C8ABAC}" presName="Parent1" presStyleLbl="node1" presStyleIdx="2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B3CE1B-0068-554F-9B57-ECB80FA1A0E0}" type="pres">
      <dgm:prSet presAssocID="{4197F0D2-0676-554D-983C-4702C2C8ABAC}" presName="Childtext1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1BF2E906-A679-3A4F-98F3-90E849EBF0EC}" type="pres">
      <dgm:prSet presAssocID="{4197F0D2-0676-554D-983C-4702C2C8ABAC}" presName="BalanceSpacing" presStyleCnt="0"/>
      <dgm:spPr/>
    </dgm:pt>
    <dgm:pt modelId="{5C07E027-977D-ED43-B3B5-3B3C613F281B}" type="pres">
      <dgm:prSet presAssocID="{4197F0D2-0676-554D-983C-4702C2C8ABAC}" presName="BalanceSpacing1" presStyleCnt="0"/>
      <dgm:spPr/>
    </dgm:pt>
    <dgm:pt modelId="{DD8CBC59-8B88-0640-945E-8B78CCE219F8}" type="pres">
      <dgm:prSet presAssocID="{80BFB0AA-0F14-6B4F-A586-0609119CD11A}" presName="Accent1Text" presStyleLbl="node1" presStyleIdx="3" presStyleCnt="10"/>
      <dgm:spPr/>
      <dgm:t>
        <a:bodyPr/>
        <a:lstStyle/>
        <a:p>
          <a:endParaRPr lang="en-US"/>
        </a:p>
      </dgm:t>
    </dgm:pt>
    <dgm:pt modelId="{D9F856A2-841A-6B47-886A-4E3C4582E82A}" type="pres">
      <dgm:prSet presAssocID="{80BFB0AA-0F14-6B4F-A586-0609119CD11A}" presName="spaceBetweenRectangles" presStyleCnt="0"/>
      <dgm:spPr/>
    </dgm:pt>
    <dgm:pt modelId="{098A6684-2425-5C49-B246-892C587F2D72}" type="pres">
      <dgm:prSet presAssocID="{2085ACEC-E4C4-EE4D-A176-9122E5DC1061}" presName="composite" presStyleCnt="0"/>
      <dgm:spPr/>
    </dgm:pt>
    <dgm:pt modelId="{EE0139FB-1C2B-E046-AF3F-FE625D5D0C03}" type="pres">
      <dgm:prSet presAssocID="{2085ACEC-E4C4-EE4D-A176-9122E5DC1061}" presName="Parent1" presStyleLbl="node1" presStyleIdx="4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A75E65-B45D-5C42-AA60-5AB189985AB6}" type="pres">
      <dgm:prSet presAssocID="{2085ACEC-E4C4-EE4D-A176-9122E5DC1061}" presName="Childtext1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CD29A445-D0EB-CD41-A981-8E3880C3E503}" type="pres">
      <dgm:prSet presAssocID="{2085ACEC-E4C4-EE4D-A176-9122E5DC1061}" presName="BalanceSpacing" presStyleCnt="0"/>
      <dgm:spPr/>
    </dgm:pt>
    <dgm:pt modelId="{776661AF-9522-D945-98BE-4809B8823C41}" type="pres">
      <dgm:prSet presAssocID="{2085ACEC-E4C4-EE4D-A176-9122E5DC1061}" presName="BalanceSpacing1" presStyleCnt="0"/>
      <dgm:spPr/>
    </dgm:pt>
    <dgm:pt modelId="{00BBC058-0C07-7A4A-BED1-95DA8085AAEB}" type="pres">
      <dgm:prSet presAssocID="{E939A2C6-A298-8044-9A6B-80817B3E8BDD}" presName="Accent1Text" presStyleLbl="node1" presStyleIdx="5" presStyleCnt="10"/>
      <dgm:spPr/>
      <dgm:t>
        <a:bodyPr/>
        <a:lstStyle/>
        <a:p>
          <a:endParaRPr lang="en-US"/>
        </a:p>
      </dgm:t>
    </dgm:pt>
    <dgm:pt modelId="{EF642748-DAE3-EF49-B8D3-ACC6473BB853}" type="pres">
      <dgm:prSet presAssocID="{E939A2C6-A298-8044-9A6B-80817B3E8BDD}" presName="spaceBetweenRectangles" presStyleCnt="0"/>
      <dgm:spPr/>
    </dgm:pt>
    <dgm:pt modelId="{E23F4F4F-79A6-B842-98A9-37418EE676CC}" type="pres">
      <dgm:prSet presAssocID="{E9C235F4-2B9E-3C46-9E60-35E9A24CD86C}" presName="composite" presStyleCnt="0"/>
      <dgm:spPr/>
    </dgm:pt>
    <dgm:pt modelId="{FCC74EBF-284E-4A4F-B704-8CF46CC54C1F}" type="pres">
      <dgm:prSet presAssocID="{E9C235F4-2B9E-3C46-9E60-35E9A24CD86C}" presName="Parent1" presStyleLbl="node1" presStyleIdx="6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0469B-6CAF-8F44-BBDC-1A34F87572B8}" type="pres">
      <dgm:prSet presAssocID="{E9C235F4-2B9E-3C46-9E60-35E9A24CD86C}" presName="Childtext1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DFEF36-0261-6345-B8C1-261E2BCDE9C2}" type="pres">
      <dgm:prSet presAssocID="{E9C235F4-2B9E-3C46-9E60-35E9A24CD86C}" presName="BalanceSpacing" presStyleCnt="0"/>
      <dgm:spPr/>
    </dgm:pt>
    <dgm:pt modelId="{1714059C-1C4A-D34E-9861-FBC318C0B405}" type="pres">
      <dgm:prSet presAssocID="{E9C235F4-2B9E-3C46-9E60-35E9A24CD86C}" presName="BalanceSpacing1" presStyleCnt="0"/>
      <dgm:spPr/>
    </dgm:pt>
    <dgm:pt modelId="{411FA974-7C97-3A48-9B13-04EEBE25A929}" type="pres">
      <dgm:prSet presAssocID="{8E5242BF-501B-BD49-AB4B-76ED0E766265}" presName="Accent1Text" presStyleLbl="node1" presStyleIdx="7" presStyleCnt="10"/>
      <dgm:spPr/>
      <dgm:t>
        <a:bodyPr/>
        <a:lstStyle/>
        <a:p>
          <a:endParaRPr lang="en-US"/>
        </a:p>
      </dgm:t>
    </dgm:pt>
    <dgm:pt modelId="{BFB56E5E-CF11-0443-AA18-96DC6AED2654}" type="pres">
      <dgm:prSet presAssocID="{8E5242BF-501B-BD49-AB4B-76ED0E766265}" presName="spaceBetweenRectangles" presStyleCnt="0"/>
      <dgm:spPr/>
    </dgm:pt>
    <dgm:pt modelId="{47647396-6053-F344-BB87-1823E8D02E22}" type="pres">
      <dgm:prSet presAssocID="{EC101E1B-9F62-7748-AE32-02199F7F80A1}" presName="composite" presStyleCnt="0"/>
      <dgm:spPr/>
    </dgm:pt>
    <dgm:pt modelId="{5C6C0479-ABF4-DF4C-B87C-B9E6AD9CC188}" type="pres">
      <dgm:prSet presAssocID="{EC101E1B-9F62-7748-AE32-02199F7F80A1}" presName="Parent1" presStyleLbl="node1" presStyleIdx="8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8BD73C-5E18-E14D-BAA5-BCEA2632C5E7}" type="pres">
      <dgm:prSet presAssocID="{EC101E1B-9F62-7748-AE32-02199F7F80A1}" presName="Childtext1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652C1E28-2D5F-C349-A720-8DA10E44FEEE}" type="pres">
      <dgm:prSet presAssocID="{EC101E1B-9F62-7748-AE32-02199F7F80A1}" presName="BalanceSpacing" presStyleCnt="0"/>
      <dgm:spPr/>
    </dgm:pt>
    <dgm:pt modelId="{78C074A6-2DA1-A043-BCBE-5AB4CBACB751}" type="pres">
      <dgm:prSet presAssocID="{EC101E1B-9F62-7748-AE32-02199F7F80A1}" presName="BalanceSpacing1" presStyleCnt="0"/>
      <dgm:spPr/>
    </dgm:pt>
    <dgm:pt modelId="{50768E8B-115A-2F45-87CF-32E5C9EBD557}" type="pres">
      <dgm:prSet presAssocID="{0CE5EBC2-2AA8-AB42-8CB3-E40A26C62D60}" presName="Accent1Text" presStyleLbl="node1" presStyleIdx="9" presStyleCnt="10"/>
      <dgm:spPr/>
      <dgm:t>
        <a:bodyPr/>
        <a:lstStyle/>
        <a:p>
          <a:endParaRPr lang="en-US"/>
        </a:p>
      </dgm:t>
    </dgm:pt>
  </dgm:ptLst>
  <dgm:cxnLst>
    <dgm:cxn modelId="{3F4F2465-578A-5A47-8332-E9E5C76209E2}" type="presOf" srcId="{900FFD0A-D49D-E849-9D53-3874AE3B3279}" destId="{5857197E-87D0-564D-9C32-533DE8E58B91}" srcOrd="0" destOrd="0" presId="urn:microsoft.com/office/officeart/2008/layout/AlternatingHexagons"/>
    <dgm:cxn modelId="{BFC4E1B9-D4E1-1E47-9126-1E841EBFD840}" srcId="{EFE5AEBA-1735-DF4E-BC3B-905D8F52DDE3}" destId="{4197F0D2-0676-554D-983C-4702C2C8ABAC}" srcOrd="1" destOrd="0" parTransId="{4C00F223-A422-5846-BF9B-00C76B84F3A0}" sibTransId="{80BFB0AA-0F14-6B4F-A586-0609119CD11A}"/>
    <dgm:cxn modelId="{BDF6CD59-E037-C04F-A644-98C267AC5F09}" type="presOf" srcId="{E939A2C6-A298-8044-9A6B-80817B3E8BDD}" destId="{00BBC058-0C07-7A4A-BED1-95DA8085AAEB}" srcOrd="0" destOrd="0" presId="urn:microsoft.com/office/officeart/2008/layout/AlternatingHexagons"/>
    <dgm:cxn modelId="{3C45272F-04E8-F14A-ADB4-66832EB6CD92}" type="presOf" srcId="{E9C235F4-2B9E-3C46-9E60-35E9A24CD86C}" destId="{FCC74EBF-284E-4A4F-B704-8CF46CC54C1F}" srcOrd="0" destOrd="0" presId="urn:microsoft.com/office/officeart/2008/layout/AlternatingHexagons"/>
    <dgm:cxn modelId="{CB221367-4181-D248-853E-EBD8EF1D1884}" type="presOf" srcId="{80BFB0AA-0F14-6B4F-A586-0609119CD11A}" destId="{DD8CBC59-8B88-0640-945E-8B78CCE219F8}" srcOrd="0" destOrd="0" presId="urn:microsoft.com/office/officeart/2008/layout/AlternatingHexagons"/>
    <dgm:cxn modelId="{061F8FAC-73E1-CB42-9661-E6FE4098B1D6}" type="presOf" srcId="{E7D714C8-16EE-0246-A97F-C5649D544F19}" destId="{6E2A1C70-E0E6-8646-873F-967D6E2C7B0C}" srcOrd="0" destOrd="0" presId="urn:microsoft.com/office/officeart/2008/layout/AlternatingHexagons"/>
    <dgm:cxn modelId="{513A1543-C060-7F4D-A6DF-0D41928D8435}" type="presOf" srcId="{EC101E1B-9F62-7748-AE32-02199F7F80A1}" destId="{5C6C0479-ABF4-DF4C-B87C-B9E6AD9CC188}" srcOrd="0" destOrd="0" presId="urn:microsoft.com/office/officeart/2008/layout/AlternatingHexagons"/>
    <dgm:cxn modelId="{3F1C6D74-0AF9-3B45-AFB4-84E69B15DBA5}" srcId="{EFE5AEBA-1735-DF4E-BC3B-905D8F52DDE3}" destId="{E7D714C8-16EE-0246-A97F-C5649D544F19}" srcOrd="0" destOrd="0" parTransId="{A96E5881-D016-4D4D-A5AA-65C9C4A55A47}" sibTransId="{900FFD0A-D49D-E849-9D53-3874AE3B3279}"/>
    <dgm:cxn modelId="{CF46EAB4-0146-6E46-B87D-EF908F7F5447}" type="presOf" srcId="{2085ACEC-E4C4-EE4D-A176-9122E5DC1061}" destId="{EE0139FB-1C2B-E046-AF3F-FE625D5D0C03}" srcOrd="0" destOrd="0" presId="urn:microsoft.com/office/officeart/2008/layout/AlternatingHexagons"/>
    <dgm:cxn modelId="{BCADB111-789A-E64F-8BE7-B5CA2A12C5CB}" srcId="{EFE5AEBA-1735-DF4E-BC3B-905D8F52DDE3}" destId="{E9C235F4-2B9E-3C46-9E60-35E9A24CD86C}" srcOrd="3" destOrd="0" parTransId="{D7B0F9C2-5094-3340-8138-0FE7D3106F9E}" sibTransId="{8E5242BF-501B-BD49-AB4B-76ED0E766265}"/>
    <dgm:cxn modelId="{CB4DD98E-7FCD-7D47-958E-BB03421AE039}" srcId="{EFE5AEBA-1735-DF4E-BC3B-905D8F52DDE3}" destId="{EC101E1B-9F62-7748-AE32-02199F7F80A1}" srcOrd="4" destOrd="0" parTransId="{C756AE7B-04CF-9745-AAE1-D45B9324F0AE}" sibTransId="{0CE5EBC2-2AA8-AB42-8CB3-E40A26C62D60}"/>
    <dgm:cxn modelId="{ADB283F1-D549-7941-96C8-E7ABD4A8DD4A}" type="presOf" srcId="{4197F0D2-0676-554D-983C-4702C2C8ABAC}" destId="{BA4704F1-72A9-CC42-A29C-0D7D34C2B7B5}" srcOrd="0" destOrd="0" presId="urn:microsoft.com/office/officeart/2008/layout/AlternatingHexagons"/>
    <dgm:cxn modelId="{1C0973C7-FC72-7B45-AE32-2F262D42FD18}" type="presOf" srcId="{8E5242BF-501B-BD49-AB4B-76ED0E766265}" destId="{411FA974-7C97-3A48-9B13-04EEBE25A929}" srcOrd="0" destOrd="0" presId="urn:microsoft.com/office/officeart/2008/layout/AlternatingHexagons"/>
    <dgm:cxn modelId="{75C3EAA5-B17B-4E46-BAE7-946799167279}" srcId="{EFE5AEBA-1735-DF4E-BC3B-905D8F52DDE3}" destId="{2085ACEC-E4C4-EE4D-A176-9122E5DC1061}" srcOrd="2" destOrd="0" parTransId="{FE015637-6642-3547-8269-5F54C6299A55}" sibTransId="{E939A2C6-A298-8044-9A6B-80817B3E8BDD}"/>
    <dgm:cxn modelId="{5209F62A-8203-D54D-B176-33830291FFC9}" type="presOf" srcId="{0CE5EBC2-2AA8-AB42-8CB3-E40A26C62D60}" destId="{50768E8B-115A-2F45-87CF-32E5C9EBD557}" srcOrd="0" destOrd="0" presId="urn:microsoft.com/office/officeart/2008/layout/AlternatingHexagons"/>
    <dgm:cxn modelId="{A3C5EFC4-76FE-6A40-80EE-D1E0C4A8D444}" type="presOf" srcId="{EFE5AEBA-1735-DF4E-BC3B-905D8F52DDE3}" destId="{32E17CCA-7462-F14B-98C4-EC917321C5D0}" srcOrd="0" destOrd="0" presId="urn:microsoft.com/office/officeart/2008/layout/AlternatingHexagons"/>
    <dgm:cxn modelId="{8B549941-7DA9-F644-BA5D-05F9C93D7752}" type="presParOf" srcId="{32E17CCA-7462-F14B-98C4-EC917321C5D0}" destId="{ACB066DC-9512-D949-A333-72A7A3326952}" srcOrd="0" destOrd="0" presId="urn:microsoft.com/office/officeart/2008/layout/AlternatingHexagons"/>
    <dgm:cxn modelId="{2F995A5B-9F72-0844-915E-2A9F0603BBBC}" type="presParOf" srcId="{ACB066DC-9512-D949-A333-72A7A3326952}" destId="{6E2A1C70-E0E6-8646-873F-967D6E2C7B0C}" srcOrd="0" destOrd="0" presId="urn:microsoft.com/office/officeart/2008/layout/AlternatingHexagons"/>
    <dgm:cxn modelId="{B911FB4D-50EC-2241-81AA-2C76F28E3D3A}" type="presParOf" srcId="{ACB066DC-9512-D949-A333-72A7A3326952}" destId="{11EDA332-C3C0-C545-8BDC-8CEB68EAF2B8}" srcOrd="1" destOrd="0" presId="urn:microsoft.com/office/officeart/2008/layout/AlternatingHexagons"/>
    <dgm:cxn modelId="{5927E1E6-4D3F-814B-90D0-6FAD24E1AC49}" type="presParOf" srcId="{ACB066DC-9512-D949-A333-72A7A3326952}" destId="{48E6ED19-1B5E-5F4E-8262-76D9D82EFE27}" srcOrd="2" destOrd="0" presId="urn:microsoft.com/office/officeart/2008/layout/AlternatingHexagons"/>
    <dgm:cxn modelId="{B7D0BABB-9A71-7743-A515-DBEC05360D09}" type="presParOf" srcId="{ACB066DC-9512-D949-A333-72A7A3326952}" destId="{22B85016-8391-8846-BC9C-9851DD3B8B74}" srcOrd="3" destOrd="0" presId="urn:microsoft.com/office/officeart/2008/layout/AlternatingHexagons"/>
    <dgm:cxn modelId="{A8629A01-8C70-0943-8A81-0FFEB3CEE921}" type="presParOf" srcId="{ACB066DC-9512-D949-A333-72A7A3326952}" destId="{5857197E-87D0-564D-9C32-533DE8E58B91}" srcOrd="4" destOrd="0" presId="urn:microsoft.com/office/officeart/2008/layout/AlternatingHexagons"/>
    <dgm:cxn modelId="{D405665E-B35C-4E4B-9B56-8B55DCEEA9A8}" type="presParOf" srcId="{32E17CCA-7462-F14B-98C4-EC917321C5D0}" destId="{01911D14-9C62-A64E-8F8E-201D5967DE39}" srcOrd="1" destOrd="0" presId="urn:microsoft.com/office/officeart/2008/layout/AlternatingHexagons"/>
    <dgm:cxn modelId="{EBB1B113-E6F3-8146-BF56-B4382FBC44AB}" type="presParOf" srcId="{32E17CCA-7462-F14B-98C4-EC917321C5D0}" destId="{ECF4B01A-1D9C-2747-86DD-0497B65389B2}" srcOrd="2" destOrd="0" presId="urn:microsoft.com/office/officeart/2008/layout/AlternatingHexagons"/>
    <dgm:cxn modelId="{ECFE223F-E53A-4749-8FD0-1D565E88BCC8}" type="presParOf" srcId="{ECF4B01A-1D9C-2747-86DD-0497B65389B2}" destId="{BA4704F1-72A9-CC42-A29C-0D7D34C2B7B5}" srcOrd="0" destOrd="0" presId="urn:microsoft.com/office/officeart/2008/layout/AlternatingHexagons"/>
    <dgm:cxn modelId="{07D910BB-10D3-804D-803F-B76E8A2374C6}" type="presParOf" srcId="{ECF4B01A-1D9C-2747-86DD-0497B65389B2}" destId="{44B3CE1B-0068-554F-9B57-ECB80FA1A0E0}" srcOrd="1" destOrd="0" presId="urn:microsoft.com/office/officeart/2008/layout/AlternatingHexagons"/>
    <dgm:cxn modelId="{9689DFB0-C71F-4840-9E69-A79FEA065060}" type="presParOf" srcId="{ECF4B01A-1D9C-2747-86DD-0497B65389B2}" destId="{1BF2E906-A679-3A4F-98F3-90E849EBF0EC}" srcOrd="2" destOrd="0" presId="urn:microsoft.com/office/officeart/2008/layout/AlternatingHexagons"/>
    <dgm:cxn modelId="{508B2619-24A3-5547-BF0D-7B3C5799587B}" type="presParOf" srcId="{ECF4B01A-1D9C-2747-86DD-0497B65389B2}" destId="{5C07E027-977D-ED43-B3B5-3B3C613F281B}" srcOrd="3" destOrd="0" presId="urn:microsoft.com/office/officeart/2008/layout/AlternatingHexagons"/>
    <dgm:cxn modelId="{A3844693-E95F-EE48-9150-4ABBD1C2C97D}" type="presParOf" srcId="{ECF4B01A-1D9C-2747-86DD-0497B65389B2}" destId="{DD8CBC59-8B88-0640-945E-8B78CCE219F8}" srcOrd="4" destOrd="0" presId="urn:microsoft.com/office/officeart/2008/layout/AlternatingHexagons"/>
    <dgm:cxn modelId="{1E9A8F0C-F49A-3E4D-84EB-919081B1A201}" type="presParOf" srcId="{32E17CCA-7462-F14B-98C4-EC917321C5D0}" destId="{D9F856A2-841A-6B47-886A-4E3C4582E82A}" srcOrd="3" destOrd="0" presId="urn:microsoft.com/office/officeart/2008/layout/AlternatingHexagons"/>
    <dgm:cxn modelId="{6787ED40-2CDE-D14D-B0F2-17E4CB2A4427}" type="presParOf" srcId="{32E17CCA-7462-F14B-98C4-EC917321C5D0}" destId="{098A6684-2425-5C49-B246-892C587F2D72}" srcOrd="4" destOrd="0" presId="urn:microsoft.com/office/officeart/2008/layout/AlternatingHexagons"/>
    <dgm:cxn modelId="{4160EB7F-B45A-6B4C-9DA0-2D1DCD6D0E26}" type="presParOf" srcId="{098A6684-2425-5C49-B246-892C587F2D72}" destId="{EE0139FB-1C2B-E046-AF3F-FE625D5D0C03}" srcOrd="0" destOrd="0" presId="urn:microsoft.com/office/officeart/2008/layout/AlternatingHexagons"/>
    <dgm:cxn modelId="{5EE8467C-9C5F-4D49-A1E6-FDD9B310DD95}" type="presParOf" srcId="{098A6684-2425-5C49-B246-892C587F2D72}" destId="{C6A75E65-B45D-5C42-AA60-5AB189985AB6}" srcOrd="1" destOrd="0" presId="urn:microsoft.com/office/officeart/2008/layout/AlternatingHexagons"/>
    <dgm:cxn modelId="{CBC4CD83-1394-B14E-AF4D-E198FC57B062}" type="presParOf" srcId="{098A6684-2425-5C49-B246-892C587F2D72}" destId="{CD29A445-D0EB-CD41-A981-8E3880C3E503}" srcOrd="2" destOrd="0" presId="urn:microsoft.com/office/officeart/2008/layout/AlternatingHexagons"/>
    <dgm:cxn modelId="{B624158D-F10E-F648-B934-70382A299CE7}" type="presParOf" srcId="{098A6684-2425-5C49-B246-892C587F2D72}" destId="{776661AF-9522-D945-98BE-4809B8823C41}" srcOrd="3" destOrd="0" presId="urn:microsoft.com/office/officeart/2008/layout/AlternatingHexagons"/>
    <dgm:cxn modelId="{DD95C210-B201-6F4E-9ED9-260F9E3C7B46}" type="presParOf" srcId="{098A6684-2425-5C49-B246-892C587F2D72}" destId="{00BBC058-0C07-7A4A-BED1-95DA8085AAEB}" srcOrd="4" destOrd="0" presId="urn:microsoft.com/office/officeart/2008/layout/AlternatingHexagons"/>
    <dgm:cxn modelId="{C79B523A-2F9D-5D40-9147-3D788F3A71D6}" type="presParOf" srcId="{32E17CCA-7462-F14B-98C4-EC917321C5D0}" destId="{EF642748-DAE3-EF49-B8D3-ACC6473BB853}" srcOrd="5" destOrd="0" presId="urn:microsoft.com/office/officeart/2008/layout/AlternatingHexagons"/>
    <dgm:cxn modelId="{F495DD13-AEFA-FE4C-956A-482D93A9F6AF}" type="presParOf" srcId="{32E17CCA-7462-F14B-98C4-EC917321C5D0}" destId="{E23F4F4F-79A6-B842-98A9-37418EE676CC}" srcOrd="6" destOrd="0" presId="urn:microsoft.com/office/officeart/2008/layout/AlternatingHexagons"/>
    <dgm:cxn modelId="{E4F595AF-74C4-0249-966E-13EFEAFB7DF7}" type="presParOf" srcId="{E23F4F4F-79A6-B842-98A9-37418EE676CC}" destId="{FCC74EBF-284E-4A4F-B704-8CF46CC54C1F}" srcOrd="0" destOrd="0" presId="urn:microsoft.com/office/officeart/2008/layout/AlternatingHexagons"/>
    <dgm:cxn modelId="{DC63F73F-2F84-AC43-9376-ED113FCFC044}" type="presParOf" srcId="{E23F4F4F-79A6-B842-98A9-37418EE676CC}" destId="{3610469B-6CAF-8F44-BBDC-1A34F87572B8}" srcOrd="1" destOrd="0" presId="urn:microsoft.com/office/officeart/2008/layout/AlternatingHexagons"/>
    <dgm:cxn modelId="{CF58C89B-C930-C348-9098-A65F1EE8A233}" type="presParOf" srcId="{E23F4F4F-79A6-B842-98A9-37418EE676CC}" destId="{94DFEF36-0261-6345-B8C1-261E2BCDE9C2}" srcOrd="2" destOrd="0" presId="urn:microsoft.com/office/officeart/2008/layout/AlternatingHexagons"/>
    <dgm:cxn modelId="{70EC94CA-45BD-D74E-9EAA-34C1729A635D}" type="presParOf" srcId="{E23F4F4F-79A6-B842-98A9-37418EE676CC}" destId="{1714059C-1C4A-D34E-9861-FBC318C0B405}" srcOrd="3" destOrd="0" presId="urn:microsoft.com/office/officeart/2008/layout/AlternatingHexagons"/>
    <dgm:cxn modelId="{35DDCB90-4B74-884C-9B8E-84A2FF4AFF72}" type="presParOf" srcId="{E23F4F4F-79A6-B842-98A9-37418EE676CC}" destId="{411FA974-7C97-3A48-9B13-04EEBE25A929}" srcOrd="4" destOrd="0" presId="urn:microsoft.com/office/officeart/2008/layout/AlternatingHexagons"/>
    <dgm:cxn modelId="{030D0EB6-FB72-3649-95A4-EC295B9EB751}" type="presParOf" srcId="{32E17CCA-7462-F14B-98C4-EC917321C5D0}" destId="{BFB56E5E-CF11-0443-AA18-96DC6AED2654}" srcOrd="7" destOrd="0" presId="urn:microsoft.com/office/officeart/2008/layout/AlternatingHexagons"/>
    <dgm:cxn modelId="{43239528-5696-CE49-91E2-79A8241A179E}" type="presParOf" srcId="{32E17CCA-7462-F14B-98C4-EC917321C5D0}" destId="{47647396-6053-F344-BB87-1823E8D02E22}" srcOrd="8" destOrd="0" presId="urn:microsoft.com/office/officeart/2008/layout/AlternatingHexagons"/>
    <dgm:cxn modelId="{8A9EC5E7-106B-184C-AD8B-28B6356845FD}" type="presParOf" srcId="{47647396-6053-F344-BB87-1823E8D02E22}" destId="{5C6C0479-ABF4-DF4C-B87C-B9E6AD9CC188}" srcOrd="0" destOrd="0" presId="urn:microsoft.com/office/officeart/2008/layout/AlternatingHexagons"/>
    <dgm:cxn modelId="{3FBC77EF-02AF-464E-BCC5-46DFE83F5093}" type="presParOf" srcId="{47647396-6053-F344-BB87-1823E8D02E22}" destId="{958BD73C-5E18-E14D-BAA5-BCEA2632C5E7}" srcOrd="1" destOrd="0" presId="urn:microsoft.com/office/officeart/2008/layout/AlternatingHexagons"/>
    <dgm:cxn modelId="{8CD46726-B3EE-7A46-9B00-F4C242615BE3}" type="presParOf" srcId="{47647396-6053-F344-BB87-1823E8D02E22}" destId="{652C1E28-2D5F-C349-A720-8DA10E44FEEE}" srcOrd="2" destOrd="0" presId="urn:microsoft.com/office/officeart/2008/layout/AlternatingHexagons"/>
    <dgm:cxn modelId="{30E917DA-A475-1C4E-A78B-07F2F17D6260}" type="presParOf" srcId="{47647396-6053-F344-BB87-1823E8D02E22}" destId="{78C074A6-2DA1-A043-BCBE-5AB4CBACB751}" srcOrd="3" destOrd="0" presId="urn:microsoft.com/office/officeart/2008/layout/AlternatingHexagons"/>
    <dgm:cxn modelId="{8B033858-B5E4-DD47-8B06-FBA04E3184D7}" type="presParOf" srcId="{47647396-6053-F344-BB87-1823E8D02E22}" destId="{50768E8B-115A-2F45-87CF-32E5C9EBD55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91351B-9468-A546-9181-AC32D97D3E48}" type="doc">
      <dgm:prSet loTypeId="urn:microsoft.com/office/officeart/2005/8/layout/hChevron3" loCatId="" qsTypeId="urn:microsoft.com/office/officeart/2005/8/quickstyle/simple1" qsCatId="simple" csTypeId="urn:microsoft.com/office/officeart/2005/8/colors/accent1_3" csCatId="accent1" phldr="1"/>
      <dgm:spPr/>
    </dgm:pt>
    <dgm:pt modelId="{066EB2D4-A080-044F-B504-26F2BB24E5EB}">
      <dgm:prSet phldrT="[Text]" custT="1"/>
      <dgm:spPr>
        <a:effectLst/>
      </dgm:spPr>
      <dgm:t>
        <a:bodyPr/>
        <a:lstStyle/>
        <a:p>
          <a:endParaRPr lang="en-US" sz="1600" dirty="0" smtClean="0"/>
        </a:p>
        <a:p>
          <a:endParaRPr lang="en-US" sz="1600" dirty="0" smtClean="0"/>
        </a:p>
        <a:p>
          <a:r>
            <a:rPr lang="en-US" sz="1600" dirty="0" smtClean="0"/>
            <a:t>1</a:t>
          </a:r>
          <a:r>
            <a:rPr lang="en-US" sz="1600" baseline="30000" dirty="0" smtClean="0"/>
            <a:t>st</a:t>
          </a:r>
          <a:r>
            <a:rPr lang="en-US" sz="1600" dirty="0" smtClean="0"/>
            <a:t> Pass</a:t>
          </a:r>
          <a:endParaRPr lang="en-US" sz="1600" dirty="0"/>
        </a:p>
      </dgm:t>
    </dgm:pt>
    <dgm:pt modelId="{4D039B65-2774-DF4F-83EE-D5267DE2A0C4}" type="parTrans" cxnId="{4E99F8CF-FD67-B945-9630-B96A23793CE0}">
      <dgm:prSet/>
      <dgm:spPr/>
      <dgm:t>
        <a:bodyPr/>
        <a:lstStyle/>
        <a:p>
          <a:endParaRPr lang="en-US"/>
        </a:p>
      </dgm:t>
    </dgm:pt>
    <dgm:pt modelId="{A512EB15-7432-1B45-BDBE-E08E0AB0A83E}" type="sibTrans" cxnId="{4E99F8CF-FD67-B945-9630-B96A23793CE0}">
      <dgm:prSet/>
      <dgm:spPr/>
      <dgm:t>
        <a:bodyPr/>
        <a:lstStyle/>
        <a:p>
          <a:endParaRPr lang="en-US"/>
        </a:p>
      </dgm:t>
    </dgm:pt>
    <dgm:pt modelId="{59A259B6-B54A-CC44-815A-112D16E6AAD0}">
      <dgm:prSet phldrT="[Text]" custT="1"/>
      <dgm:spPr>
        <a:effectLst/>
      </dgm:spPr>
      <dgm:t>
        <a:bodyPr/>
        <a:lstStyle/>
        <a:p>
          <a:endParaRPr lang="en-US" sz="1600" dirty="0" smtClean="0"/>
        </a:p>
        <a:p>
          <a:endParaRPr lang="en-US" sz="1600" dirty="0" smtClean="0"/>
        </a:p>
        <a:p>
          <a:r>
            <a:rPr lang="en-US" sz="1600" dirty="0" smtClean="0"/>
            <a:t>2</a:t>
          </a:r>
          <a:r>
            <a:rPr lang="en-US" sz="1600" baseline="30000" dirty="0" smtClean="0"/>
            <a:t>nd</a:t>
          </a:r>
          <a:r>
            <a:rPr lang="en-US" sz="1600" dirty="0" smtClean="0"/>
            <a:t> Pass</a:t>
          </a:r>
          <a:endParaRPr lang="en-US" sz="1600" dirty="0"/>
        </a:p>
      </dgm:t>
    </dgm:pt>
    <dgm:pt modelId="{82654D37-2D33-B44F-8263-7BD048E9735C}" type="parTrans" cxnId="{9B93A04F-000B-A74E-8D32-930754DE9DD0}">
      <dgm:prSet/>
      <dgm:spPr/>
      <dgm:t>
        <a:bodyPr/>
        <a:lstStyle/>
        <a:p>
          <a:endParaRPr lang="en-US"/>
        </a:p>
      </dgm:t>
    </dgm:pt>
    <dgm:pt modelId="{19BE7BD5-BEF3-DE42-A7BC-159960EF4A4C}" type="sibTrans" cxnId="{9B93A04F-000B-A74E-8D32-930754DE9DD0}">
      <dgm:prSet/>
      <dgm:spPr/>
      <dgm:t>
        <a:bodyPr/>
        <a:lstStyle/>
        <a:p>
          <a:endParaRPr lang="en-US"/>
        </a:p>
      </dgm:t>
    </dgm:pt>
    <dgm:pt modelId="{216ABF4D-C34E-374F-B7CC-9B1E3621EBBF}" type="pres">
      <dgm:prSet presAssocID="{5E91351B-9468-A546-9181-AC32D97D3E48}" presName="Name0" presStyleCnt="0">
        <dgm:presLayoutVars>
          <dgm:dir/>
          <dgm:resizeHandles val="exact"/>
        </dgm:presLayoutVars>
      </dgm:prSet>
      <dgm:spPr/>
    </dgm:pt>
    <dgm:pt modelId="{9B1BF3E3-478F-F046-B600-71192189A2FA}" type="pres">
      <dgm:prSet presAssocID="{066EB2D4-A080-044F-B504-26F2BB24E5EB}" presName="parTxOnly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C08671-78D0-BB41-98CC-BF27B09E3E02}" type="pres">
      <dgm:prSet presAssocID="{A512EB15-7432-1B45-BDBE-E08E0AB0A83E}" presName="parSpace" presStyleCnt="0"/>
      <dgm:spPr/>
    </dgm:pt>
    <dgm:pt modelId="{535945EA-1B18-004D-898F-D327CA548A85}" type="pres">
      <dgm:prSet presAssocID="{59A259B6-B54A-CC44-815A-112D16E6AAD0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99F8CF-FD67-B945-9630-B96A23793CE0}" srcId="{5E91351B-9468-A546-9181-AC32D97D3E48}" destId="{066EB2D4-A080-044F-B504-26F2BB24E5EB}" srcOrd="0" destOrd="0" parTransId="{4D039B65-2774-DF4F-83EE-D5267DE2A0C4}" sibTransId="{A512EB15-7432-1B45-BDBE-E08E0AB0A83E}"/>
    <dgm:cxn modelId="{C25BD45D-C6B0-A942-B9D7-045A051512FE}" type="presOf" srcId="{59A259B6-B54A-CC44-815A-112D16E6AAD0}" destId="{535945EA-1B18-004D-898F-D327CA548A85}" srcOrd="0" destOrd="0" presId="urn:microsoft.com/office/officeart/2005/8/layout/hChevron3"/>
    <dgm:cxn modelId="{590317D1-6C94-D04C-8226-A66A235AEFD6}" type="presOf" srcId="{066EB2D4-A080-044F-B504-26F2BB24E5EB}" destId="{9B1BF3E3-478F-F046-B600-71192189A2FA}" srcOrd="0" destOrd="0" presId="urn:microsoft.com/office/officeart/2005/8/layout/hChevron3"/>
    <dgm:cxn modelId="{DB829B28-3164-D849-B61D-3284B82D785A}" type="presOf" srcId="{5E91351B-9468-A546-9181-AC32D97D3E48}" destId="{216ABF4D-C34E-374F-B7CC-9B1E3621EBBF}" srcOrd="0" destOrd="0" presId="urn:microsoft.com/office/officeart/2005/8/layout/hChevron3"/>
    <dgm:cxn modelId="{9B93A04F-000B-A74E-8D32-930754DE9DD0}" srcId="{5E91351B-9468-A546-9181-AC32D97D3E48}" destId="{59A259B6-B54A-CC44-815A-112D16E6AAD0}" srcOrd="1" destOrd="0" parTransId="{82654D37-2D33-B44F-8263-7BD048E9735C}" sibTransId="{19BE7BD5-BEF3-DE42-A7BC-159960EF4A4C}"/>
    <dgm:cxn modelId="{EF823DC5-E143-0549-9E39-EFA31D35CAF2}" type="presParOf" srcId="{216ABF4D-C34E-374F-B7CC-9B1E3621EBBF}" destId="{9B1BF3E3-478F-F046-B600-71192189A2FA}" srcOrd="0" destOrd="0" presId="urn:microsoft.com/office/officeart/2005/8/layout/hChevron3"/>
    <dgm:cxn modelId="{CAF733F4-37FE-914B-BB63-8B4009E069AA}" type="presParOf" srcId="{216ABF4D-C34E-374F-B7CC-9B1E3621EBBF}" destId="{48C08671-78D0-BB41-98CC-BF27B09E3E02}" srcOrd="1" destOrd="0" presId="urn:microsoft.com/office/officeart/2005/8/layout/hChevron3"/>
    <dgm:cxn modelId="{5239F75C-DBA7-424B-9025-AB1E1ED26294}" type="presParOf" srcId="{216ABF4D-C34E-374F-B7CC-9B1E3621EBBF}" destId="{535945EA-1B18-004D-898F-D327CA548A85}" srcOrd="2" destOrd="0" presId="urn:microsoft.com/office/officeart/2005/8/layout/hChevron3"/>
  </dgm:cxnLst>
  <dgm:bg>
    <a:effectLst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5B20D8-5CC9-ED45-B561-35A2AC698839}" type="doc">
      <dgm:prSet loTypeId="urn:microsoft.com/office/officeart/2005/8/layout/default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930667-3431-8A43-988D-8E64F445C60A}">
      <dgm:prSet phldrT="[Text]"/>
      <dgm:spPr/>
      <dgm:t>
        <a:bodyPr/>
        <a:lstStyle/>
        <a:p>
          <a:r>
            <a:rPr lang="en-US" dirty="0" smtClean="0"/>
            <a:t>Severity</a:t>
          </a:r>
          <a:endParaRPr lang="en-US" dirty="0"/>
        </a:p>
      </dgm:t>
    </dgm:pt>
    <dgm:pt modelId="{74599638-589D-2A4B-8D09-8A593236CE8B}" type="parTrans" cxnId="{2280C000-8C2E-A24F-9F15-0F725E1D44BE}">
      <dgm:prSet/>
      <dgm:spPr/>
      <dgm:t>
        <a:bodyPr/>
        <a:lstStyle/>
        <a:p>
          <a:endParaRPr lang="en-US"/>
        </a:p>
      </dgm:t>
    </dgm:pt>
    <dgm:pt modelId="{01DA0A34-7DFC-954D-9E1A-FB83606D59CD}" type="sibTrans" cxnId="{2280C000-8C2E-A24F-9F15-0F725E1D44BE}">
      <dgm:prSet/>
      <dgm:spPr/>
      <dgm:t>
        <a:bodyPr/>
        <a:lstStyle/>
        <a:p>
          <a:endParaRPr lang="en-US"/>
        </a:p>
      </dgm:t>
    </dgm:pt>
    <dgm:pt modelId="{63945851-CD9B-3645-8D22-538B16C70F62}">
      <dgm:prSet phldrT="[Text]"/>
      <dgm:spPr/>
      <dgm:t>
        <a:bodyPr/>
        <a:lstStyle/>
        <a:p>
          <a:r>
            <a:rPr lang="en-US" dirty="0" smtClean="0"/>
            <a:t>Protocol</a:t>
          </a:r>
          <a:endParaRPr lang="en-US" dirty="0"/>
        </a:p>
      </dgm:t>
    </dgm:pt>
    <dgm:pt modelId="{09B84DA1-269E-0846-AB24-BCAEF0A0F93A}" type="parTrans" cxnId="{DADA6D4F-3745-5942-A989-170FB0ADDB74}">
      <dgm:prSet/>
      <dgm:spPr/>
      <dgm:t>
        <a:bodyPr/>
        <a:lstStyle/>
        <a:p>
          <a:endParaRPr lang="en-US"/>
        </a:p>
      </dgm:t>
    </dgm:pt>
    <dgm:pt modelId="{01E81A17-E6F5-364F-B8F8-1286471AC9C8}" type="sibTrans" cxnId="{DADA6D4F-3745-5942-A989-170FB0ADDB74}">
      <dgm:prSet/>
      <dgm:spPr/>
      <dgm:t>
        <a:bodyPr/>
        <a:lstStyle/>
        <a:p>
          <a:endParaRPr lang="en-US"/>
        </a:p>
      </dgm:t>
    </dgm:pt>
    <dgm:pt modelId="{32AEF092-A299-DA4E-9633-3B9C10806B0D}">
      <dgm:prSet phldrT="[Text]"/>
      <dgm:spPr/>
      <dgm:t>
        <a:bodyPr/>
        <a:lstStyle/>
        <a:p>
          <a:r>
            <a:rPr lang="en-US" dirty="0" smtClean="0"/>
            <a:t>Applications</a:t>
          </a:r>
          <a:endParaRPr lang="en-US" dirty="0"/>
        </a:p>
      </dgm:t>
    </dgm:pt>
    <dgm:pt modelId="{EE68C99A-A07F-FE47-B113-9E7E2512F063}" type="parTrans" cxnId="{DEDB9324-B081-E748-BA5B-EED7D5D435D2}">
      <dgm:prSet/>
      <dgm:spPr/>
      <dgm:t>
        <a:bodyPr/>
        <a:lstStyle/>
        <a:p>
          <a:endParaRPr lang="en-US"/>
        </a:p>
      </dgm:t>
    </dgm:pt>
    <dgm:pt modelId="{9868E107-2C8C-2F47-9D8C-C2223C7DF074}" type="sibTrans" cxnId="{DEDB9324-B081-E748-BA5B-EED7D5D435D2}">
      <dgm:prSet/>
      <dgm:spPr/>
      <dgm:t>
        <a:bodyPr/>
        <a:lstStyle/>
        <a:p>
          <a:endParaRPr lang="en-US"/>
        </a:p>
      </dgm:t>
    </dgm:pt>
    <dgm:pt modelId="{D75E1637-EFB5-6E4E-9E9D-FCA938D54242}">
      <dgm:prSet phldrT="[Text]"/>
      <dgm:spPr/>
      <dgm:t>
        <a:bodyPr/>
        <a:lstStyle/>
        <a:p>
          <a:r>
            <a:rPr lang="en-US" dirty="0" smtClean="0"/>
            <a:t>Target (Client/Server)</a:t>
          </a:r>
          <a:endParaRPr lang="en-US" dirty="0"/>
        </a:p>
      </dgm:t>
    </dgm:pt>
    <dgm:pt modelId="{E90EB778-7F24-034B-854C-5FB2520D3206}" type="parTrans" cxnId="{7F6014E5-0949-974F-8874-9819AE696F18}">
      <dgm:prSet/>
      <dgm:spPr/>
      <dgm:t>
        <a:bodyPr/>
        <a:lstStyle/>
        <a:p>
          <a:endParaRPr lang="en-US"/>
        </a:p>
      </dgm:t>
    </dgm:pt>
    <dgm:pt modelId="{AC6D9E67-96A0-B94B-8322-889405198BB7}" type="sibTrans" cxnId="{7F6014E5-0949-974F-8874-9819AE696F18}">
      <dgm:prSet/>
      <dgm:spPr/>
      <dgm:t>
        <a:bodyPr/>
        <a:lstStyle/>
        <a:p>
          <a:endParaRPr lang="en-US"/>
        </a:p>
      </dgm:t>
    </dgm:pt>
    <dgm:pt modelId="{20767A3E-F8A1-7240-B626-37D8507E0288}">
      <dgm:prSet phldrT="[Text]"/>
      <dgm:spPr/>
      <dgm:t>
        <a:bodyPr/>
        <a:lstStyle/>
        <a:p>
          <a:r>
            <a:rPr lang="en-US" dirty="0" smtClean="0"/>
            <a:t>OS</a:t>
          </a:r>
          <a:endParaRPr lang="en-US" dirty="0"/>
        </a:p>
      </dgm:t>
    </dgm:pt>
    <dgm:pt modelId="{591A462F-5CC8-3241-8475-0079052B99E3}" type="parTrans" cxnId="{59628F5A-38E2-4245-8D48-74D80663D028}">
      <dgm:prSet/>
      <dgm:spPr/>
      <dgm:t>
        <a:bodyPr/>
        <a:lstStyle/>
        <a:p>
          <a:endParaRPr lang="en-US"/>
        </a:p>
      </dgm:t>
    </dgm:pt>
    <dgm:pt modelId="{B7C86881-C64D-8B47-A06D-A23076C86E9D}" type="sibTrans" cxnId="{59628F5A-38E2-4245-8D48-74D80663D028}">
      <dgm:prSet/>
      <dgm:spPr/>
      <dgm:t>
        <a:bodyPr/>
        <a:lstStyle/>
        <a:p>
          <a:endParaRPr lang="en-US"/>
        </a:p>
      </dgm:t>
    </dgm:pt>
    <dgm:pt modelId="{E5B4CB42-BD7F-EA43-87BB-083CF86BBBB2}" type="pres">
      <dgm:prSet presAssocID="{4F5B20D8-5CC9-ED45-B561-35A2AC69883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4AA2A9-03DF-974E-B1C5-BBA557953C44}" type="pres">
      <dgm:prSet presAssocID="{99930667-3431-8A43-988D-8E64F445C60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B97A87-6801-EB47-9D96-5B494261E3C6}" type="pres">
      <dgm:prSet presAssocID="{01DA0A34-7DFC-954D-9E1A-FB83606D59CD}" presName="sibTrans" presStyleCnt="0"/>
      <dgm:spPr/>
    </dgm:pt>
    <dgm:pt modelId="{EF3BC8B1-EA0A-2643-B202-0E6893B1BE7B}" type="pres">
      <dgm:prSet presAssocID="{20767A3E-F8A1-7240-B626-37D8507E028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0F3952-17F6-3B44-9781-93A7255F0BEB}" type="pres">
      <dgm:prSet presAssocID="{B7C86881-C64D-8B47-A06D-A23076C86E9D}" presName="sibTrans" presStyleCnt="0"/>
      <dgm:spPr/>
    </dgm:pt>
    <dgm:pt modelId="{13842BAA-15C8-3D46-AED3-7A9E919B7DFC}" type="pres">
      <dgm:prSet presAssocID="{63945851-CD9B-3645-8D22-538B16C70F6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A8C638-799C-9C43-B858-8783B072E43D}" type="pres">
      <dgm:prSet presAssocID="{01E81A17-E6F5-364F-B8F8-1286471AC9C8}" presName="sibTrans" presStyleCnt="0"/>
      <dgm:spPr/>
    </dgm:pt>
    <dgm:pt modelId="{79CA3701-5F16-0849-9B56-511C826BE1B4}" type="pres">
      <dgm:prSet presAssocID="{32AEF092-A299-DA4E-9633-3B9C10806B0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70E322-E564-C34F-A81F-6AC4BC619C68}" type="pres">
      <dgm:prSet presAssocID="{9868E107-2C8C-2F47-9D8C-C2223C7DF074}" presName="sibTrans" presStyleCnt="0"/>
      <dgm:spPr/>
    </dgm:pt>
    <dgm:pt modelId="{37F0E956-C07F-3A4D-A615-0B63C782AD05}" type="pres">
      <dgm:prSet presAssocID="{D75E1637-EFB5-6E4E-9E9D-FCA938D54242}" presName="node" presStyleLbl="node1" presStyleIdx="4" presStyleCnt="5" custScaleX="2102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628F5A-38E2-4245-8D48-74D80663D028}" srcId="{4F5B20D8-5CC9-ED45-B561-35A2AC698839}" destId="{20767A3E-F8A1-7240-B626-37D8507E0288}" srcOrd="1" destOrd="0" parTransId="{591A462F-5CC8-3241-8475-0079052B99E3}" sibTransId="{B7C86881-C64D-8B47-A06D-A23076C86E9D}"/>
    <dgm:cxn modelId="{690FD78A-B924-3642-B698-3FFFC6D63B40}" type="presOf" srcId="{20767A3E-F8A1-7240-B626-37D8507E0288}" destId="{EF3BC8B1-EA0A-2643-B202-0E6893B1BE7B}" srcOrd="0" destOrd="0" presId="urn:microsoft.com/office/officeart/2005/8/layout/default"/>
    <dgm:cxn modelId="{DEDB9324-B081-E748-BA5B-EED7D5D435D2}" srcId="{4F5B20D8-5CC9-ED45-B561-35A2AC698839}" destId="{32AEF092-A299-DA4E-9633-3B9C10806B0D}" srcOrd="3" destOrd="0" parTransId="{EE68C99A-A07F-FE47-B113-9E7E2512F063}" sibTransId="{9868E107-2C8C-2F47-9D8C-C2223C7DF074}"/>
    <dgm:cxn modelId="{38441FD6-89D7-9649-887C-6D2BC239857B}" type="presOf" srcId="{63945851-CD9B-3645-8D22-538B16C70F62}" destId="{13842BAA-15C8-3D46-AED3-7A9E919B7DFC}" srcOrd="0" destOrd="0" presId="urn:microsoft.com/office/officeart/2005/8/layout/default"/>
    <dgm:cxn modelId="{DADA6D4F-3745-5942-A989-170FB0ADDB74}" srcId="{4F5B20D8-5CC9-ED45-B561-35A2AC698839}" destId="{63945851-CD9B-3645-8D22-538B16C70F62}" srcOrd="2" destOrd="0" parTransId="{09B84DA1-269E-0846-AB24-BCAEF0A0F93A}" sibTransId="{01E81A17-E6F5-364F-B8F8-1286471AC9C8}"/>
    <dgm:cxn modelId="{2DDD95B7-955E-3846-8941-576970B9A991}" type="presOf" srcId="{D75E1637-EFB5-6E4E-9E9D-FCA938D54242}" destId="{37F0E956-C07F-3A4D-A615-0B63C782AD05}" srcOrd="0" destOrd="0" presId="urn:microsoft.com/office/officeart/2005/8/layout/default"/>
    <dgm:cxn modelId="{AA5E2B93-AACA-544A-BBAD-523EB51E90D7}" type="presOf" srcId="{99930667-3431-8A43-988D-8E64F445C60A}" destId="{D74AA2A9-03DF-974E-B1C5-BBA557953C44}" srcOrd="0" destOrd="0" presId="urn:microsoft.com/office/officeart/2005/8/layout/default"/>
    <dgm:cxn modelId="{2280C000-8C2E-A24F-9F15-0F725E1D44BE}" srcId="{4F5B20D8-5CC9-ED45-B561-35A2AC698839}" destId="{99930667-3431-8A43-988D-8E64F445C60A}" srcOrd="0" destOrd="0" parTransId="{74599638-589D-2A4B-8D09-8A593236CE8B}" sibTransId="{01DA0A34-7DFC-954D-9E1A-FB83606D59CD}"/>
    <dgm:cxn modelId="{6D70CCAD-96B6-BD4E-B97D-2B1C7B6B98D4}" type="presOf" srcId="{32AEF092-A299-DA4E-9633-3B9C10806B0D}" destId="{79CA3701-5F16-0849-9B56-511C826BE1B4}" srcOrd="0" destOrd="0" presId="urn:microsoft.com/office/officeart/2005/8/layout/default"/>
    <dgm:cxn modelId="{7F6014E5-0949-974F-8874-9819AE696F18}" srcId="{4F5B20D8-5CC9-ED45-B561-35A2AC698839}" destId="{D75E1637-EFB5-6E4E-9E9D-FCA938D54242}" srcOrd="4" destOrd="0" parTransId="{E90EB778-7F24-034B-854C-5FB2520D3206}" sibTransId="{AC6D9E67-96A0-B94B-8322-889405198BB7}"/>
    <dgm:cxn modelId="{966F7750-878C-B945-89FB-E0E4DF2BBAF5}" type="presOf" srcId="{4F5B20D8-5CC9-ED45-B561-35A2AC698839}" destId="{E5B4CB42-BD7F-EA43-87BB-083CF86BBBB2}" srcOrd="0" destOrd="0" presId="urn:microsoft.com/office/officeart/2005/8/layout/default"/>
    <dgm:cxn modelId="{891B3BF5-8757-5844-8F17-9CFFBE5E8A9C}" type="presParOf" srcId="{E5B4CB42-BD7F-EA43-87BB-083CF86BBBB2}" destId="{D74AA2A9-03DF-974E-B1C5-BBA557953C44}" srcOrd="0" destOrd="0" presId="urn:microsoft.com/office/officeart/2005/8/layout/default"/>
    <dgm:cxn modelId="{02FF5A4E-AA40-4241-BFC7-216B4E31F32C}" type="presParOf" srcId="{E5B4CB42-BD7F-EA43-87BB-083CF86BBBB2}" destId="{7AB97A87-6801-EB47-9D96-5B494261E3C6}" srcOrd="1" destOrd="0" presId="urn:microsoft.com/office/officeart/2005/8/layout/default"/>
    <dgm:cxn modelId="{060031CD-D527-0C49-B513-1BF0FBFBF1AB}" type="presParOf" srcId="{E5B4CB42-BD7F-EA43-87BB-083CF86BBBB2}" destId="{EF3BC8B1-EA0A-2643-B202-0E6893B1BE7B}" srcOrd="2" destOrd="0" presId="urn:microsoft.com/office/officeart/2005/8/layout/default"/>
    <dgm:cxn modelId="{9A4AA26C-9948-8C45-8B00-7BE90DD693E5}" type="presParOf" srcId="{E5B4CB42-BD7F-EA43-87BB-083CF86BBBB2}" destId="{E00F3952-17F6-3B44-9781-93A7255F0BEB}" srcOrd="3" destOrd="0" presId="urn:microsoft.com/office/officeart/2005/8/layout/default"/>
    <dgm:cxn modelId="{D149B147-038E-514F-BC35-1299C5610131}" type="presParOf" srcId="{E5B4CB42-BD7F-EA43-87BB-083CF86BBBB2}" destId="{13842BAA-15C8-3D46-AED3-7A9E919B7DFC}" srcOrd="4" destOrd="0" presId="urn:microsoft.com/office/officeart/2005/8/layout/default"/>
    <dgm:cxn modelId="{1BCFF0C9-D83F-DD43-9372-283EAF5E43FA}" type="presParOf" srcId="{E5B4CB42-BD7F-EA43-87BB-083CF86BBBB2}" destId="{69A8C638-799C-9C43-B858-8783B072E43D}" srcOrd="5" destOrd="0" presId="urn:microsoft.com/office/officeart/2005/8/layout/default"/>
    <dgm:cxn modelId="{C7A38A3D-6C5A-1A4D-9F3B-1F6C92DDF9AA}" type="presParOf" srcId="{E5B4CB42-BD7F-EA43-87BB-083CF86BBBB2}" destId="{79CA3701-5F16-0849-9B56-511C826BE1B4}" srcOrd="6" destOrd="0" presId="urn:microsoft.com/office/officeart/2005/8/layout/default"/>
    <dgm:cxn modelId="{5DF07314-A57D-D145-9631-92C86E961E03}" type="presParOf" srcId="{E5B4CB42-BD7F-EA43-87BB-083CF86BBBB2}" destId="{FD70E322-E564-C34F-A81F-6AC4BC619C68}" srcOrd="7" destOrd="0" presId="urn:microsoft.com/office/officeart/2005/8/layout/default"/>
    <dgm:cxn modelId="{A1352CE9-5B01-2949-B0FB-DA88BB761547}" type="presParOf" srcId="{E5B4CB42-BD7F-EA43-87BB-083CF86BBBB2}" destId="{37F0E956-C07F-3A4D-A615-0B63C782AD0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E04BDC-E0BF-554B-BCAA-9FD0ED97CD60}" type="doc">
      <dgm:prSet loTypeId="urn:microsoft.com/office/officeart/2005/8/layout/radial4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836EAB8-B2E3-E643-B4F4-6F9E0E821078}">
      <dgm:prSet phldrT="[Text]"/>
      <dgm:spPr>
        <a:ln w="254000">
          <a:solidFill>
            <a:schemeClr val="accent4"/>
          </a:solidFill>
        </a:ln>
      </dgm:spPr>
      <dgm:t>
        <a:bodyPr/>
        <a:lstStyle/>
        <a:p>
          <a:endParaRPr lang="en-US" dirty="0"/>
        </a:p>
      </dgm:t>
    </dgm:pt>
    <dgm:pt modelId="{EBC20B85-0CB3-3C4B-B2E3-68AD79466961}" type="parTrans" cxnId="{6008E815-D36B-7449-B932-47B865A80954}">
      <dgm:prSet/>
      <dgm:spPr/>
      <dgm:t>
        <a:bodyPr/>
        <a:lstStyle/>
        <a:p>
          <a:endParaRPr lang="en-US"/>
        </a:p>
      </dgm:t>
    </dgm:pt>
    <dgm:pt modelId="{6A4FBB11-D4AA-484A-A576-560DD5349A71}" type="sibTrans" cxnId="{6008E815-D36B-7449-B932-47B865A80954}">
      <dgm:prSet/>
      <dgm:spPr/>
      <dgm:t>
        <a:bodyPr/>
        <a:lstStyle/>
        <a:p>
          <a:endParaRPr lang="en-US"/>
        </a:p>
      </dgm:t>
    </dgm:pt>
    <dgm:pt modelId="{23BB8227-2295-7942-9CE4-47E8B0B872A6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1800" dirty="0" smtClean="0"/>
            <a:t>        Wireless Access</a:t>
          </a:r>
          <a:endParaRPr lang="en-US" sz="1800" dirty="0"/>
        </a:p>
      </dgm:t>
    </dgm:pt>
    <dgm:pt modelId="{E90FB51E-0B36-DA4B-9FA8-30061C8DBF30}" type="parTrans" cxnId="{2C094390-EE34-8343-B833-80AB35FE8EF7}">
      <dgm:prSet/>
      <dgm:spPr/>
      <dgm:t>
        <a:bodyPr/>
        <a:lstStyle/>
        <a:p>
          <a:endParaRPr lang="en-US"/>
        </a:p>
      </dgm:t>
    </dgm:pt>
    <dgm:pt modelId="{6E6BE5CD-5DB6-5847-B5B5-D9E896064265}" type="sibTrans" cxnId="{2C094390-EE34-8343-B833-80AB35FE8EF7}">
      <dgm:prSet/>
      <dgm:spPr/>
      <dgm:t>
        <a:bodyPr/>
        <a:lstStyle/>
        <a:p>
          <a:endParaRPr lang="en-US"/>
        </a:p>
      </dgm:t>
    </dgm:pt>
    <dgm:pt modelId="{EE8D1E67-6D01-6F43-8485-5DB63B9AA063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1800" dirty="0" smtClean="0"/>
            <a:t>        Wired Access</a:t>
          </a:r>
          <a:endParaRPr lang="en-US" sz="1800" dirty="0"/>
        </a:p>
      </dgm:t>
    </dgm:pt>
    <dgm:pt modelId="{D8D59D72-D644-2941-97AF-CE179078FA1D}" type="parTrans" cxnId="{098D23EA-BA1F-284C-9CF0-6CFA75EB7512}">
      <dgm:prSet/>
      <dgm:spPr/>
      <dgm:t>
        <a:bodyPr/>
        <a:lstStyle/>
        <a:p>
          <a:endParaRPr lang="en-US"/>
        </a:p>
      </dgm:t>
    </dgm:pt>
    <dgm:pt modelId="{1043FC04-5FD5-5049-BBF1-E7A7BED77418}" type="sibTrans" cxnId="{098D23EA-BA1F-284C-9CF0-6CFA75EB7512}">
      <dgm:prSet/>
      <dgm:spPr/>
      <dgm:t>
        <a:bodyPr/>
        <a:lstStyle/>
        <a:p>
          <a:endParaRPr lang="en-US"/>
        </a:p>
      </dgm:t>
    </dgm:pt>
    <dgm:pt modelId="{B166C637-4EB0-1D45-838D-0E3E48E0D774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1800" dirty="0" smtClean="0"/>
            <a:t>        Remote Access</a:t>
          </a:r>
          <a:endParaRPr lang="en-US" sz="1800" dirty="0"/>
        </a:p>
      </dgm:t>
    </dgm:pt>
    <dgm:pt modelId="{1C8688A0-630D-C141-8025-0D18AE52C541}" type="parTrans" cxnId="{0393B66F-C64E-8740-8B1C-2F9BE2CC36FD}">
      <dgm:prSet/>
      <dgm:spPr/>
      <dgm:t>
        <a:bodyPr/>
        <a:lstStyle/>
        <a:p>
          <a:endParaRPr lang="en-US"/>
        </a:p>
      </dgm:t>
    </dgm:pt>
    <dgm:pt modelId="{32007444-040C-9048-9D68-6BC718F1FDFD}" type="sibTrans" cxnId="{0393B66F-C64E-8740-8B1C-2F9BE2CC36FD}">
      <dgm:prSet/>
      <dgm:spPr/>
      <dgm:t>
        <a:bodyPr/>
        <a:lstStyle/>
        <a:p>
          <a:endParaRPr lang="en-US"/>
        </a:p>
      </dgm:t>
    </dgm:pt>
    <dgm:pt modelId="{587D9414-EE9E-8141-B4D8-20409483C9D0}" type="pres">
      <dgm:prSet presAssocID="{48E04BDC-E0BF-554B-BCAA-9FD0ED97CD6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03B4102-8A04-0240-8B2D-377F0B823C5F}" type="pres">
      <dgm:prSet presAssocID="{3836EAB8-B2E3-E643-B4F4-6F9E0E821078}" presName="centerShape" presStyleLbl="node0" presStyleIdx="0" presStyleCnt="1" custLinFactNeighborY="-9471"/>
      <dgm:spPr/>
      <dgm:t>
        <a:bodyPr/>
        <a:lstStyle/>
        <a:p>
          <a:endParaRPr lang="en-US"/>
        </a:p>
      </dgm:t>
    </dgm:pt>
    <dgm:pt modelId="{B03939EE-2AC9-CD4E-8914-FCB9E618014C}" type="pres">
      <dgm:prSet presAssocID="{E90FB51E-0B36-DA4B-9FA8-30061C8DBF30}" presName="parTrans" presStyleLbl="bgSibTrans2D1" presStyleIdx="0" presStyleCnt="3" custLinFactNeighborX="10078" custLinFactNeighborY="18676"/>
      <dgm:spPr/>
      <dgm:t>
        <a:bodyPr/>
        <a:lstStyle/>
        <a:p>
          <a:endParaRPr lang="en-US"/>
        </a:p>
      </dgm:t>
    </dgm:pt>
    <dgm:pt modelId="{FADF3439-1111-8A47-A75A-64BD1B85130F}" type="pres">
      <dgm:prSet presAssocID="{23BB8227-2295-7942-9CE4-47E8B0B872A6}" presName="node" presStyleLbl="node1" presStyleIdx="0" presStyleCnt="3" custScaleX="137431" custScaleY="45478" custRadScaleRad="114806" custRadScaleInc="-780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059D21-3683-4E4F-BA25-F69F09265105}" type="pres">
      <dgm:prSet presAssocID="{D8D59D72-D644-2941-97AF-CE179078FA1D}" presName="parTrans" presStyleLbl="bgSibTrans2D1" presStyleIdx="1" presStyleCnt="3" custLinFactNeighborX="7338" custLinFactNeighborY="-554"/>
      <dgm:spPr/>
      <dgm:t>
        <a:bodyPr/>
        <a:lstStyle/>
        <a:p>
          <a:endParaRPr lang="en-US"/>
        </a:p>
      </dgm:t>
    </dgm:pt>
    <dgm:pt modelId="{86006CCF-E6DB-3C46-9765-C040E28C9B5D}" type="pres">
      <dgm:prSet presAssocID="{EE8D1E67-6D01-6F43-8485-5DB63B9AA063}" presName="node" presStyleLbl="node1" presStyleIdx="1" presStyleCnt="3" custScaleX="134373" custScaleY="45478" custRadScaleRad="119815" custRadScaleInc="-1346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221ACE-8C38-8148-A9DA-E7A3E61F8EB7}" type="pres">
      <dgm:prSet presAssocID="{1C8688A0-630D-C141-8025-0D18AE52C541}" presName="parTrans" presStyleLbl="bgSibTrans2D1" presStyleIdx="2" presStyleCnt="3" custLinFactNeighborX="9981" custLinFactNeighborY="-35894"/>
      <dgm:spPr/>
      <dgm:t>
        <a:bodyPr/>
        <a:lstStyle/>
        <a:p>
          <a:endParaRPr lang="en-US"/>
        </a:p>
      </dgm:t>
    </dgm:pt>
    <dgm:pt modelId="{EA2F3A51-BA30-044A-BD9F-871260EFDF81}" type="pres">
      <dgm:prSet presAssocID="{B166C637-4EB0-1D45-838D-0E3E48E0D774}" presName="node" presStyleLbl="node1" presStyleIdx="2" presStyleCnt="3" custScaleX="144999" custScaleY="45478" custRadScaleRad="125581" custRadScaleInc="-1956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A4E637-0F76-FC49-A3AD-3A3A5472E5D0}" type="presOf" srcId="{EE8D1E67-6D01-6F43-8485-5DB63B9AA063}" destId="{86006CCF-E6DB-3C46-9765-C040E28C9B5D}" srcOrd="0" destOrd="0" presId="urn:microsoft.com/office/officeart/2005/8/layout/radial4"/>
    <dgm:cxn modelId="{0393B66F-C64E-8740-8B1C-2F9BE2CC36FD}" srcId="{3836EAB8-B2E3-E643-B4F4-6F9E0E821078}" destId="{B166C637-4EB0-1D45-838D-0E3E48E0D774}" srcOrd="2" destOrd="0" parTransId="{1C8688A0-630D-C141-8025-0D18AE52C541}" sibTransId="{32007444-040C-9048-9D68-6BC718F1FDFD}"/>
    <dgm:cxn modelId="{5599D117-DDB3-AF4A-AE20-C842DE2BDF7A}" type="presOf" srcId="{E90FB51E-0B36-DA4B-9FA8-30061C8DBF30}" destId="{B03939EE-2AC9-CD4E-8914-FCB9E618014C}" srcOrd="0" destOrd="0" presId="urn:microsoft.com/office/officeart/2005/8/layout/radial4"/>
    <dgm:cxn modelId="{2C094390-EE34-8343-B833-80AB35FE8EF7}" srcId="{3836EAB8-B2E3-E643-B4F4-6F9E0E821078}" destId="{23BB8227-2295-7942-9CE4-47E8B0B872A6}" srcOrd="0" destOrd="0" parTransId="{E90FB51E-0B36-DA4B-9FA8-30061C8DBF30}" sibTransId="{6E6BE5CD-5DB6-5847-B5B5-D9E896064265}"/>
    <dgm:cxn modelId="{6D76B984-C206-6849-91E1-09CE43D62D4B}" type="presOf" srcId="{23BB8227-2295-7942-9CE4-47E8B0B872A6}" destId="{FADF3439-1111-8A47-A75A-64BD1B85130F}" srcOrd="0" destOrd="0" presId="urn:microsoft.com/office/officeart/2005/8/layout/radial4"/>
    <dgm:cxn modelId="{18A266AD-052E-284C-981D-71C1517A1ACF}" type="presOf" srcId="{3836EAB8-B2E3-E643-B4F4-6F9E0E821078}" destId="{703B4102-8A04-0240-8B2D-377F0B823C5F}" srcOrd="0" destOrd="0" presId="urn:microsoft.com/office/officeart/2005/8/layout/radial4"/>
    <dgm:cxn modelId="{D58B782F-55F1-8842-B2E5-E7C3DB342276}" type="presOf" srcId="{1C8688A0-630D-C141-8025-0D18AE52C541}" destId="{A8221ACE-8C38-8148-A9DA-E7A3E61F8EB7}" srcOrd="0" destOrd="0" presId="urn:microsoft.com/office/officeart/2005/8/layout/radial4"/>
    <dgm:cxn modelId="{CC67D198-80A2-A347-91F3-CB1AEECFC196}" type="presOf" srcId="{D8D59D72-D644-2941-97AF-CE179078FA1D}" destId="{B3059D21-3683-4E4F-BA25-F69F09265105}" srcOrd="0" destOrd="0" presId="urn:microsoft.com/office/officeart/2005/8/layout/radial4"/>
    <dgm:cxn modelId="{098D23EA-BA1F-284C-9CF0-6CFA75EB7512}" srcId="{3836EAB8-B2E3-E643-B4F4-6F9E0E821078}" destId="{EE8D1E67-6D01-6F43-8485-5DB63B9AA063}" srcOrd="1" destOrd="0" parTransId="{D8D59D72-D644-2941-97AF-CE179078FA1D}" sibTransId="{1043FC04-5FD5-5049-BBF1-E7A7BED77418}"/>
    <dgm:cxn modelId="{6F77CE97-0261-7C4B-9577-4F35EC593B93}" type="presOf" srcId="{B166C637-4EB0-1D45-838D-0E3E48E0D774}" destId="{EA2F3A51-BA30-044A-BD9F-871260EFDF81}" srcOrd="0" destOrd="0" presId="urn:microsoft.com/office/officeart/2005/8/layout/radial4"/>
    <dgm:cxn modelId="{6008E815-D36B-7449-B932-47B865A80954}" srcId="{48E04BDC-E0BF-554B-BCAA-9FD0ED97CD60}" destId="{3836EAB8-B2E3-E643-B4F4-6F9E0E821078}" srcOrd="0" destOrd="0" parTransId="{EBC20B85-0CB3-3C4B-B2E3-68AD79466961}" sibTransId="{6A4FBB11-D4AA-484A-A576-560DD5349A71}"/>
    <dgm:cxn modelId="{0C84E049-E84E-9949-9A5C-6A03D900C187}" type="presOf" srcId="{48E04BDC-E0BF-554B-BCAA-9FD0ED97CD60}" destId="{587D9414-EE9E-8141-B4D8-20409483C9D0}" srcOrd="0" destOrd="0" presId="urn:microsoft.com/office/officeart/2005/8/layout/radial4"/>
    <dgm:cxn modelId="{0AA3BB99-A802-7144-B3B9-74746FF81934}" type="presParOf" srcId="{587D9414-EE9E-8141-B4D8-20409483C9D0}" destId="{703B4102-8A04-0240-8B2D-377F0B823C5F}" srcOrd="0" destOrd="0" presId="urn:microsoft.com/office/officeart/2005/8/layout/radial4"/>
    <dgm:cxn modelId="{724D898B-E65B-B347-A0F9-8D649860A6DB}" type="presParOf" srcId="{587D9414-EE9E-8141-B4D8-20409483C9D0}" destId="{B03939EE-2AC9-CD4E-8914-FCB9E618014C}" srcOrd="1" destOrd="0" presId="urn:microsoft.com/office/officeart/2005/8/layout/radial4"/>
    <dgm:cxn modelId="{CA6F4B55-A976-524D-B55C-4146AF59D6E6}" type="presParOf" srcId="{587D9414-EE9E-8141-B4D8-20409483C9D0}" destId="{FADF3439-1111-8A47-A75A-64BD1B85130F}" srcOrd="2" destOrd="0" presId="urn:microsoft.com/office/officeart/2005/8/layout/radial4"/>
    <dgm:cxn modelId="{8EF549F7-C01F-464F-92AC-DD1F12403FEA}" type="presParOf" srcId="{587D9414-EE9E-8141-B4D8-20409483C9D0}" destId="{B3059D21-3683-4E4F-BA25-F69F09265105}" srcOrd="3" destOrd="0" presId="urn:microsoft.com/office/officeart/2005/8/layout/radial4"/>
    <dgm:cxn modelId="{DF6146BD-0D12-BB4F-A4CB-D89A23C9B0AD}" type="presParOf" srcId="{587D9414-EE9E-8141-B4D8-20409483C9D0}" destId="{86006CCF-E6DB-3C46-9765-C040E28C9B5D}" srcOrd="4" destOrd="0" presId="urn:microsoft.com/office/officeart/2005/8/layout/radial4"/>
    <dgm:cxn modelId="{24B259CA-31C3-BD4A-8588-611916FB3AF9}" type="presParOf" srcId="{587D9414-EE9E-8141-B4D8-20409483C9D0}" destId="{A8221ACE-8C38-8148-A9DA-E7A3E61F8EB7}" srcOrd="5" destOrd="0" presId="urn:microsoft.com/office/officeart/2005/8/layout/radial4"/>
    <dgm:cxn modelId="{34CED86B-8F2C-C942-9021-2CB41CD54568}" type="presParOf" srcId="{587D9414-EE9E-8141-B4D8-20409483C9D0}" destId="{EA2F3A51-BA30-044A-BD9F-871260EFDF8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F5B20D8-5CC9-ED45-B561-35A2AC698839}" type="doc">
      <dgm:prSet loTypeId="urn:microsoft.com/office/officeart/2005/8/layout/default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930667-3431-8A43-988D-8E64F445C60A}">
      <dgm:prSet phldrT="[Text]"/>
      <dgm:spPr/>
      <dgm:t>
        <a:bodyPr/>
        <a:lstStyle/>
        <a:p>
          <a:r>
            <a:rPr lang="en-US" dirty="0" smtClean="0"/>
            <a:t>DNS, NTP</a:t>
          </a:r>
          <a:endParaRPr lang="en-US" dirty="0"/>
        </a:p>
      </dgm:t>
    </dgm:pt>
    <dgm:pt modelId="{74599638-589D-2A4B-8D09-8A593236CE8B}" type="parTrans" cxnId="{2280C000-8C2E-A24F-9F15-0F725E1D44BE}">
      <dgm:prSet/>
      <dgm:spPr/>
      <dgm:t>
        <a:bodyPr/>
        <a:lstStyle/>
        <a:p>
          <a:endParaRPr lang="en-US"/>
        </a:p>
      </dgm:t>
    </dgm:pt>
    <dgm:pt modelId="{01DA0A34-7DFC-954D-9E1A-FB83606D59CD}" type="sibTrans" cxnId="{2280C000-8C2E-A24F-9F15-0F725E1D44BE}">
      <dgm:prSet/>
      <dgm:spPr/>
      <dgm:t>
        <a:bodyPr/>
        <a:lstStyle/>
        <a:p>
          <a:endParaRPr lang="en-US"/>
        </a:p>
      </dgm:t>
    </dgm:pt>
    <dgm:pt modelId="{63945851-CD9B-3645-8D22-538B16C70F62}">
      <dgm:prSet phldrT="[Text]"/>
      <dgm:spPr/>
      <dgm:t>
        <a:bodyPr/>
        <a:lstStyle/>
        <a:p>
          <a:r>
            <a:rPr lang="en-US" dirty="0" smtClean="0"/>
            <a:t>Alert Emails</a:t>
          </a:r>
          <a:endParaRPr lang="en-US" dirty="0"/>
        </a:p>
      </dgm:t>
    </dgm:pt>
    <dgm:pt modelId="{09B84DA1-269E-0846-AB24-BCAEF0A0F93A}" type="parTrans" cxnId="{DADA6D4F-3745-5942-A989-170FB0ADDB74}">
      <dgm:prSet/>
      <dgm:spPr/>
      <dgm:t>
        <a:bodyPr/>
        <a:lstStyle/>
        <a:p>
          <a:endParaRPr lang="en-US"/>
        </a:p>
      </dgm:t>
    </dgm:pt>
    <dgm:pt modelId="{01E81A17-E6F5-364F-B8F8-1286471AC9C8}" type="sibTrans" cxnId="{DADA6D4F-3745-5942-A989-170FB0ADDB74}">
      <dgm:prSet/>
      <dgm:spPr/>
      <dgm:t>
        <a:bodyPr/>
        <a:lstStyle/>
        <a:p>
          <a:endParaRPr lang="en-US"/>
        </a:p>
      </dgm:t>
    </dgm:pt>
    <dgm:pt modelId="{32AEF092-A299-DA4E-9633-3B9C10806B0D}">
      <dgm:prSet phldrT="[Text]"/>
      <dgm:spPr/>
      <dgm:t>
        <a:bodyPr/>
        <a:lstStyle/>
        <a:p>
          <a:r>
            <a:rPr lang="en-US" dirty="0" smtClean="0"/>
            <a:t>SNMP traps</a:t>
          </a:r>
          <a:endParaRPr lang="en-US" dirty="0"/>
        </a:p>
      </dgm:t>
    </dgm:pt>
    <dgm:pt modelId="{EE68C99A-A07F-FE47-B113-9E7E2512F063}" type="parTrans" cxnId="{DEDB9324-B081-E748-BA5B-EED7D5D435D2}">
      <dgm:prSet/>
      <dgm:spPr/>
      <dgm:t>
        <a:bodyPr/>
        <a:lstStyle/>
        <a:p>
          <a:endParaRPr lang="en-US"/>
        </a:p>
      </dgm:t>
    </dgm:pt>
    <dgm:pt modelId="{9868E107-2C8C-2F47-9D8C-C2223C7DF074}" type="sibTrans" cxnId="{DEDB9324-B081-E748-BA5B-EED7D5D435D2}">
      <dgm:prSet/>
      <dgm:spPr/>
      <dgm:t>
        <a:bodyPr/>
        <a:lstStyle/>
        <a:p>
          <a:endParaRPr lang="en-US"/>
        </a:p>
      </dgm:t>
    </dgm:pt>
    <dgm:pt modelId="{58A499D3-CBC2-6748-8772-B57C0C6F161D}">
      <dgm:prSet phldrT="[Text]"/>
      <dgm:spPr/>
      <dgm:t>
        <a:bodyPr/>
        <a:lstStyle/>
        <a:p>
          <a:r>
            <a:rPr lang="en-US" dirty="0" smtClean="0"/>
            <a:t>Quarantine</a:t>
          </a:r>
          <a:endParaRPr lang="en-US" dirty="0"/>
        </a:p>
      </dgm:t>
    </dgm:pt>
    <dgm:pt modelId="{66BA14DE-C0DA-804E-B26B-55DF982A58F2}" type="parTrans" cxnId="{D5AC3824-0851-5E41-9884-07C1C49208E4}">
      <dgm:prSet/>
      <dgm:spPr/>
      <dgm:t>
        <a:bodyPr/>
        <a:lstStyle/>
        <a:p>
          <a:endParaRPr lang="en-US"/>
        </a:p>
      </dgm:t>
    </dgm:pt>
    <dgm:pt modelId="{4BBB62A2-C141-9045-87AB-195197ED2D26}" type="sibTrans" cxnId="{D5AC3824-0851-5E41-9884-07C1C49208E4}">
      <dgm:prSet/>
      <dgm:spPr/>
      <dgm:t>
        <a:bodyPr/>
        <a:lstStyle/>
        <a:p>
          <a:endParaRPr lang="en-US"/>
        </a:p>
      </dgm:t>
    </dgm:pt>
    <dgm:pt modelId="{D75E1637-EFB5-6E4E-9E9D-FCA938D54242}">
      <dgm:prSet phldrT="[Text]"/>
      <dgm:spPr/>
      <dgm:t>
        <a:bodyPr/>
        <a:lstStyle/>
        <a:p>
          <a:r>
            <a:rPr lang="en-US" dirty="0" smtClean="0"/>
            <a:t>External Logging</a:t>
          </a:r>
          <a:endParaRPr lang="en-US" dirty="0"/>
        </a:p>
      </dgm:t>
    </dgm:pt>
    <dgm:pt modelId="{E90EB778-7F24-034B-854C-5FB2520D3206}" type="parTrans" cxnId="{7F6014E5-0949-974F-8874-9819AE696F18}">
      <dgm:prSet/>
      <dgm:spPr/>
      <dgm:t>
        <a:bodyPr/>
        <a:lstStyle/>
        <a:p>
          <a:endParaRPr lang="en-US"/>
        </a:p>
      </dgm:t>
    </dgm:pt>
    <dgm:pt modelId="{AC6D9E67-96A0-B94B-8322-889405198BB7}" type="sibTrans" cxnId="{7F6014E5-0949-974F-8874-9819AE696F18}">
      <dgm:prSet/>
      <dgm:spPr/>
      <dgm:t>
        <a:bodyPr/>
        <a:lstStyle/>
        <a:p>
          <a:endParaRPr lang="en-US"/>
        </a:p>
      </dgm:t>
    </dgm:pt>
    <dgm:pt modelId="{20767A3E-F8A1-7240-B626-37D8507E0288}">
      <dgm:prSet phldrT="[Text]"/>
      <dgm:spPr/>
      <dgm:t>
        <a:bodyPr/>
        <a:lstStyle/>
        <a:p>
          <a:r>
            <a:rPr lang="en-US" dirty="0" smtClean="0"/>
            <a:t>FortiGuard</a:t>
          </a:r>
          <a:endParaRPr lang="en-US" dirty="0"/>
        </a:p>
      </dgm:t>
    </dgm:pt>
    <dgm:pt modelId="{591A462F-5CC8-3241-8475-0079052B99E3}" type="parTrans" cxnId="{59628F5A-38E2-4245-8D48-74D80663D028}">
      <dgm:prSet/>
      <dgm:spPr/>
      <dgm:t>
        <a:bodyPr/>
        <a:lstStyle/>
        <a:p>
          <a:endParaRPr lang="en-US"/>
        </a:p>
      </dgm:t>
    </dgm:pt>
    <dgm:pt modelId="{B7C86881-C64D-8B47-A06D-A23076C86E9D}" type="sibTrans" cxnId="{59628F5A-38E2-4245-8D48-74D80663D028}">
      <dgm:prSet/>
      <dgm:spPr/>
      <dgm:t>
        <a:bodyPr/>
        <a:lstStyle/>
        <a:p>
          <a:endParaRPr lang="en-US"/>
        </a:p>
      </dgm:t>
    </dgm:pt>
    <dgm:pt modelId="{E5B4CB42-BD7F-EA43-87BB-083CF86BBBB2}" type="pres">
      <dgm:prSet presAssocID="{4F5B20D8-5CC9-ED45-B561-35A2AC69883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4AA2A9-03DF-974E-B1C5-BBA557953C44}" type="pres">
      <dgm:prSet presAssocID="{99930667-3431-8A43-988D-8E64F445C60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B97A87-6801-EB47-9D96-5B494261E3C6}" type="pres">
      <dgm:prSet presAssocID="{01DA0A34-7DFC-954D-9E1A-FB83606D59CD}" presName="sibTrans" presStyleCnt="0"/>
      <dgm:spPr/>
    </dgm:pt>
    <dgm:pt modelId="{37F0E956-C07F-3A4D-A615-0B63C782AD05}" type="pres">
      <dgm:prSet presAssocID="{D75E1637-EFB5-6E4E-9E9D-FCA938D5424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39E5D9-E8D2-2F49-8D16-65034CA3C5DB}" type="pres">
      <dgm:prSet presAssocID="{AC6D9E67-96A0-B94B-8322-889405198BB7}" presName="sibTrans" presStyleCnt="0"/>
      <dgm:spPr/>
    </dgm:pt>
    <dgm:pt modelId="{EF3BC8B1-EA0A-2643-B202-0E6893B1BE7B}" type="pres">
      <dgm:prSet presAssocID="{20767A3E-F8A1-7240-B626-37D8507E028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0F3952-17F6-3B44-9781-93A7255F0BEB}" type="pres">
      <dgm:prSet presAssocID="{B7C86881-C64D-8B47-A06D-A23076C86E9D}" presName="sibTrans" presStyleCnt="0"/>
      <dgm:spPr/>
    </dgm:pt>
    <dgm:pt modelId="{13842BAA-15C8-3D46-AED3-7A9E919B7DFC}" type="pres">
      <dgm:prSet presAssocID="{63945851-CD9B-3645-8D22-538B16C70F6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A8C638-799C-9C43-B858-8783B072E43D}" type="pres">
      <dgm:prSet presAssocID="{01E81A17-E6F5-364F-B8F8-1286471AC9C8}" presName="sibTrans" presStyleCnt="0"/>
      <dgm:spPr/>
    </dgm:pt>
    <dgm:pt modelId="{79CA3701-5F16-0849-9B56-511C826BE1B4}" type="pres">
      <dgm:prSet presAssocID="{32AEF092-A299-DA4E-9633-3B9C10806B0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70E322-E564-C34F-A81F-6AC4BC619C68}" type="pres">
      <dgm:prSet presAssocID="{9868E107-2C8C-2F47-9D8C-C2223C7DF074}" presName="sibTrans" presStyleCnt="0"/>
      <dgm:spPr/>
    </dgm:pt>
    <dgm:pt modelId="{896C2FE4-1307-624E-B7BF-84B650F0287B}" type="pres">
      <dgm:prSet presAssocID="{58A499D3-CBC2-6748-8772-B57C0C6F161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628F5A-38E2-4245-8D48-74D80663D028}" srcId="{4F5B20D8-5CC9-ED45-B561-35A2AC698839}" destId="{20767A3E-F8A1-7240-B626-37D8507E0288}" srcOrd="2" destOrd="0" parTransId="{591A462F-5CC8-3241-8475-0079052B99E3}" sibTransId="{B7C86881-C64D-8B47-A06D-A23076C86E9D}"/>
    <dgm:cxn modelId="{4B8BA617-2F03-BE41-8708-D9EA6AEE81EF}" type="presOf" srcId="{63945851-CD9B-3645-8D22-538B16C70F62}" destId="{13842BAA-15C8-3D46-AED3-7A9E919B7DFC}" srcOrd="0" destOrd="0" presId="urn:microsoft.com/office/officeart/2005/8/layout/default"/>
    <dgm:cxn modelId="{7FF9EC19-2719-2144-A12F-7221BAB211CA}" type="presOf" srcId="{4F5B20D8-5CC9-ED45-B561-35A2AC698839}" destId="{E5B4CB42-BD7F-EA43-87BB-083CF86BBBB2}" srcOrd="0" destOrd="0" presId="urn:microsoft.com/office/officeart/2005/8/layout/default"/>
    <dgm:cxn modelId="{5B4B87D9-F287-9548-9275-A855E96A6032}" type="presOf" srcId="{D75E1637-EFB5-6E4E-9E9D-FCA938D54242}" destId="{37F0E956-C07F-3A4D-A615-0B63C782AD05}" srcOrd="0" destOrd="0" presId="urn:microsoft.com/office/officeart/2005/8/layout/default"/>
    <dgm:cxn modelId="{181EA054-8F49-684A-96DF-C1DE6294249D}" type="presOf" srcId="{99930667-3431-8A43-988D-8E64F445C60A}" destId="{D74AA2A9-03DF-974E-B1C5-BBA557953C44}" srcOrd="0" destOrd="0" presId="urn:microsoft.com/office/officeart/2005/8/layout/default"/>
    <dgm:cxn modelId="{91D9D9CA-4AF9-514F-B057-F652F9787BE6}" type="presOf" srcId="{58A499D3-CBC2-6748-8772-B57C0C6F161D}" destId="{896C2FE4-1307-624E-B7BF-84B650F0287B}" srcOrd="0" destOrd="0" presId="urn:microsoft.com/office/officeart/2005/8/layout/default"/>
    <dgm:cxn modelId="{29406234-B88B-0A4C-90D5-53649D41E21C}" type="presOf" srcId="{32AEF092-A299-DA4E-9633-3B9C10806B0D}" destId="{79CA3701-5F16-0849-9B56-511C826BE1B4}" srcOrd="0" destOrd="0" presId="urn:microsoft.com/office/officeart/2005/8/layout/default"/>
    <dgm:cxn modelId="{D5AC3824-0851-5E41-9884-07C1C49208E4}" srcId="{4F5B20D8-5CC9-ED45-B561-35A2AC698839}" destId="{58A499D3-CBC2-6748-8772-B57C0C6F161D}" srcOrd="5" destOrd="0" parTransId="{66BA14DE-C0DA-804E-B26B-55DF982A58F2}" sibTransId="{4BBB62A2-C141-9045-87AB-195197ED2D26}"/>
    <dgm:cxn modelId="{2280C000-8C2E-A24F-9F15-0F725E1D44BE}" srcId="{4F5B20D8-5CC9-ED45-B561-35A2AC698839}" destId="{99930667-3431-8A43-988D-8E64F445C60A}" srcOrd="0" destOrd="0" parTransId="{74599638-589D-2A4B-8D09-8A593236CE8B}" sibTransId="{01DA0A34-7DFC-954D-9E1A-FB83606D59CD}"/>
    <dgm:cxn modelId="{A32A5489-002D-C948-B04E-C27FC64311DF}" type="presOf" srcId="{20767A3E-F8A1-7240-B626-37D8507E0288}" destId="{EF3BC8B1-EA0A-2643-B202-0E6893B1BE7B}" srcOrd="0" destOrd="0" presId="urn:microsoft.com/office/officeart/2005/8/layout/default"/>
    <dgm:cxn modelId="{DADA6D4F-3745-5942-A989-170FB0ADDB74}" srcId="{4F5B20D8-5CC9-ED45-B561-35A2AC698839}" destId="{63945851-CD9B-3645-8D22-538B16C70F62}" srcOrd="3" destOrd="0" parTransId="{09B84DA1-269E-0846-AB24-BCAEF0A0F93A}" sibTransId="{01E81A17-E6F5-364F-B8F8-1286471AC9C8}"/>
    <dgm:cxn modelId="{7F6014E5-0949-974F-8874-9819AE696F18}" srcId="{4F5B20D8-5CC9-ED45-B561-35A2AC698839}" destId="{D75E1637-EFB5-6E4E-9E9D-FCA938D54242}" srcOrd="1" destOrd="0" parTransId="{E90EB778-7F24-034B-854C-5FB2520D3206}" sibTransId="{AC6D9E67-96A0-B94B-8322-889405198BB7}"/>
    <dgm:cxn modelId="{DEDB9324-B081-E748-BA5B-EED7D5D435D2}" srcId="{4F5B20D8-5CC9-ED45-B561-35A2AC698839}" destId="{32AEF092-A299-DA4E-9633-3B9C10806B0D}" srcOrd="4" destOrd="0" parTransId="{EE68C99A-A07F-FE47-B113-9E7E2512F063}" sibTransId="{9868E107-2C8C-2F47-9D8C-C2223C7DF074}"/>
    <dgm:cxn modelId="{7295C0BA-0F20-164A-ADE1-73104AF0E6C7}" type="presParOf" srcId="{E5B4CB42-BD7F-EA43-87BB-083CF86BBBB2}" destId="{D74AA2A9-03DF-974E-B1C5-BBA557953C44}" srcOrd="0" destOrd="0" presId="urn:microsoft.com/office/officeart/2005/8/layout/default"/>
    <dgm:cxn modelId="{29D0920E-3B57-C245-9DB4-C1702B7FB0A1}" type="presParOf" srcId="{E5B4CB42-BD7F-EA43-87BB-083CF86BBBB2}" destId="{7AB97A87-6801-EB47-9D96-5B494261E3C6}" srcOrd="1" destOrd="0" presId="urn:microsoft.com/office/officeart/2005/8/layout/default"/>
    <dgm:cxn modelId="{DF7DC368-8751-8B47-974A-1E640AE279AA}" type="presParOf" srcId="{E5B4CB42-BD7F-EA43-87BB-083CF86BBBB2}" destId="{37F0E956-C07F-3A4D-A615-0B63C782AD05}" srcOrd="2" destOrd="0" presId="urn:microsoft.com/office/officeart/2005/8/layout/default"/>
    <dgm:cxn modelId="{40597A80-B025-0E4B-8240-65A8CE877A14}" type="presParOf" srcId="{E5B4CB42-BD7F-EA43-87BB-083CF86BBBB2}" destId="{D439E5D9-E8D2-2F49-8D16-65034CA3C5DB}" srcOrd="3" destOrd="0" presId="urn:microsoft.com/office/officeart/2005/8/layout/default"/>
    <dgm:cxn modelId="{468D280B-233D-6743-8BE9-99CCA88254B6}" type="presParOf" srcId="{E5B4CB42-BD7F-EA43-87BB-083CF86BBBB2}" destId="{EF3BC8B1-EA0A-2643-B202-0E6893B1BE7B}" srcOrd="4" destOrd="0" presId="urn:microsoft.com/office/officeart/2005/8/layout/default"/>
    <dgm:cxn modelId="{E7643DBE-1C76-5441-A541-6076802B1B98}" type="presParOf" srcId="{E5B4CB42-BD7F-EA43-87BB-083CF86BBBB2}" destId="{E00F3952-17F6-3B44-9781-93A7255F0BEB}" srcOrd="5" destOrd="0" presId="urn:microsoft.com/office/officeart/2005/8/layout/default"/>
    <dgm:cxn modelId="{5BF4F5AC-10F5-DA49-95D3-B8B1F461C46C}" type="presParOf" srcId="{E5B4CB42-BD7F-EA43-87BB-083CF86BBBB2}" destId="{13842BAA-15C8-3D46-AED3-7A9E919B7DFC}" srcOrd="6" destOrd="0" presId="urn:microsoft.com/office/officeart/2005/8/layout/default"/>
    <dgm:cxn modelId="{630408E8-162E-954C-BB3D-99D8BFADDED7}" type="presParOf" srcId="{E5B4CB42-BD7F-EA43-87BB-083CF86BBBB2}" destId="{69A8C638-799C-9C43-B858-8783B072E43D}" srcOrd="7" destOrd="0" presId="urn:microsoft.com/office/officeart/2005/8/layout/default"/>
    <dgm:cxn modelId="{ADDA63FF-4D90-3B4B-80FF-BA7C3EFA9374}" type="presParOf" srcId="{E5B4CB42-BD7F-EA43-87BB-083CF86BBBB2}" destId="{79CA3701-5F16-0849-9B56-511C826BE1B4}" srcOrd="8" destOrd="0" presId="urn:microsoft.com/office/officeart/2005/8/layout/default"/>
    <dgm:cxn modelId="{3D2D55F6-C91E-5840-B7CF-42968B8F66A9}" type="presParOf" srcId="{E5B4CB42-BD7F-EA43-87BB-083CF86BBBB2}" destId="{FD70E322-E564-C34F-A81F-6AC4BC619C68}" srcOrd="9" destOrd="0" presId="urn:microsoft.com/office/officeart/2005/8/layout/default"/>
    <dgm:cxn modelId="{DDBA2F10-5BF3-514E-902C-AAB24E5C4AC1}" type="presParOf" srcId="{E5B4CB42-BD7F-EA43-87BB-083CF86BBBB2}" destId="{896C2FE4-1307-624E-B7BF-84B650F0287B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28788" y="600075"/>
            <a:ext cx="3494087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8125" y="3349625"/>
            <a:ext cx="6562725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</a:rPr>
              <a:t>Pricing</a:t>
            </a:r>
          </a:p>
          <a:p>
            <a:pPr lvl="1"/>
            <a:r>
              <a:rPr lang="en-US">
                <a:latin typeface="Calibri" charset="0"/>
                <a:ea typeface="ＭＳ Ｐゴシック" charset="0"/>
              </a:rPr>
              <a:t>FortiGuard Services simple licensing and pricing model maintained</a:t>
            </a:r>
          </a:p>
          <a:p>
            <a:pPr lvl="1"/>
            <a:r>
              <a:rPr lang="en-US">
                <a:latin typeface="Calibri" charset="0"/>
                <a:ea typeface="ＭＳ Ｐゴシック" charset="0"/>
              </a:rPr>
              <a:t>FortiGate more performance, more features, same aggressive pricing</a:t>
            </a:r>
          </a:p>
          <a:p>
            <a:endParaRPr lang="en-US">
              <a:latin typeface="Calibri" charset="0"/>
            </a:endParaRPr>
          </a:p>
          <a:p>
            <a:r>
              <a:rPr lang="en-US">
                <a:latin typeface="Calibri" charset="0"/>
              </a:rPr>
              <a:t>No complex feature enablement</a:t>
            </a:r>
          </a:p>
          <a:p>
            <a:r>
              <a:rPr lang="en-US">
                <a:latin typeface="Calibri" charset="0"/>
              </a:rPr>
              <a:t>No per user calculations</a:t>
            </a:r>
          </a:p>
          <a:p>
            <a:r>
              <a:rPr lang="en-US">
                <a:latin typeface="Calibri" charset="0"/>
              </a:rPr>
              <a:t>No surprises</a:t>
            </a:r>
          </a:p>
          <a:p>
            <a:endParaRPr lang="en-US">
              <a:latin typeface="Calibri" charset="0"/>
            </a:endParaRPr>
          </a:p>
          <a:p>
            <a:r>
              <a:rPr lang="en-US">
                <a:latin typeface="Calibri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772E7C-DB1B-F24D-A542-7C53A64FEA05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797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March 14,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‹Nr.›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</p:sldLayoutIdLst>
  <p:transition>
    <p:wipe dir="r"/>
  </p:transition>
  <p:timing>
    <p:tnLst>
      <p:par>
        <p:cTn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31.jpg"/><Relationship Id="rId4" Type="http://schemas.openxmlformats.org/officeDocument/2006/relationships/image" Target="../media/image230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9.pn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png"/><Relationship Id="rId3" Type="http://schemas.openxmlformats.org/officeDocument/2006/relationships/image" Target="../media/image240.png"/><Relationship Id="rId7" Type="http://schemas.openxmlformats.org/officeDocument/2006/relationships/image" Target="../media/image243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242.png"/><Relationship Id="rId4" Type="http://schemas.openxmlformats.org/officeDocument/2006/relationships/image" Target="../media/image241.png"/><Relationship Id="rId9" Type="http://schemas.openxmlformats.org/officeDocument/2006/relationships/image" Target="../media/image245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9.png"/><Relationship Id="rId4" Type="http://schemas.openxmlformats.org/officeDocument/2006/relationships/image" Target="../media/image248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3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png"/><Relationship Id="rId13" Type="http://schemas.openxmlformats.org/officeDocument/2006/relationships/image" Target="../media/image81.png"/><Relationship Id="rId3" Type="http://schemas.openxmlformats.org/officeDocument/2006/relationships/image" Target="../media/image256.png"/><Relationship Id="rId7" Type="http://schemas.openxmlformats.org/officeDocument/2006/relationships/image" Target="../media/image260.png"/><Relationship Id="rId12" Type="http://schemas.openxmlformats.org/officeDocument/2006/relationships/image" Target="../media/image82.png"/><Relationship Id="rId17" Type="http://schemas.openxmlformats.org/officeDocument/2006/relationships/image" Target="../media/image79.png"/><Relationship Id="rId2" Type="http://schemas.openxmlformats.org/officeDocument/2006/relationships/image" Target="../media/image255.png"/><Relationship Id="rId16" Type="http://schemas.openxmlformats.org/officeDocument/2006/relationships/image" Target="../media/image2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9.png"/><Relationship Id="rId11" Type="http://schemas.openxmlformats.org/officeDocument/2006/relationships/image" Target="../media/image264.png"/><Relationship Id="rId5" Type="http://schemas.openxmlformats.org/officeDocument/2006/relationships/image" Target="../media/image258.png"/><Relationship Id="rId15" Type="http://schemas.openxmlformats.org/officeDocument/2006/relationships/image" Target="../media/image265.png"/><Relationship Id="rId10" Type="http://schemas.openxmlformats.org/officeDocument/2006/relationships/image" Target="../media/image263.png"/><Relationship Id="rId4" Type="http://schemas.openxmlformats.org/officeDocument/2006/relationships/image" Target="../media/image257.png"/><Relationship Id="rId9" Type="http://schemas.openxmlformats.org/officeDocument/2006/relationships/image" Target="../media/image262.png"/><Relationship Id="rId14" Type="http://schemas.openxmlformats.org/officeDocument/2006/relationships/image" Target="../media/image80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image" Target="../media/image269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278.png"/><Relationship Id="rId3" Type="http://schemas.microsoft.com/office/2007/relationships/hdphoto" Target="../media/hdphoto1.wdp"/><Relationship Id="rId7" Type="http://schemas.openxmlformats.org/officeDocument/2006/relationships/diagramColors" Target="../diagrams/colors4.xml"/><Relationship Id="rId12" Type="http://schemas.openxmlformats.org/officeDocument/2006/relationships/image" Target="../media/image277.png"/><Relationship Id="rId17" Type="http://schemas.openxmlformats.org/officeDocument/2006/relationships/image" Target="../media/image272.png"/><Relationship Id="rId2" Type="http://schemas.openxmlformats.org/officeDocument/2006/relationships/image" Target="../media/image274.png"/><Relationship Id="rId16" Type="http://schemas.openxmlformats.org/officeDocument/2006/relationships/image" Target="../media/image28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56.png"/><Relationship Id="rId5" Type="http://schemas.openxmlformats.org/officeDocument/2006/relationships/diagramLayout" Target="../diagrams/layout4.xml"/><Relationship Id="rId15" Type="http://schemas.openxmlformats.org/officeDocument/2006/relationships/image" Target="../media/image279.png"/><Relationship Id="rId10" Type="http://schemas.openxmlformats.org/officeDocument/2006/relationships/image" Target="../media/image276.png"/><Relationship Id="rId4" Type="http://schemas.openxmlformats.org/officeDocument/2006/relationships/diagramData" Target="../diagrams/data4.xml"/><Relationship Id="rId9" Type="http://schemas.openxmlformats.org/officeDocument/2006/relationships/image" Target="../media/image275.png"/><Relationship Id="rId14" Type="http://schemas.microsoft.com/office/2007/relationships/hdphoto" Target="../media/hdphoto2.wdp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6.png"/><Relationship Id="rId3" Type="http://schemas.openxmlformats.org/officeDocument/2006/relationships/image" Target="../media/image281.png"/><Relationship Id="rId7" Type="http://schemas.openxmlformats.org/officeDocument/2006/relationships/image" Target="../media/image285.png"/><Relationship Id="rId12" Type="http://schemas.openxmlformats.org/officeDocument/2006/relationships/image" Target="../media/image290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4.png"/><Relationship Id="rId11" Type="http://schemas.openxmlformats.org/officeDocument/2006/relationships/image" Target="../media/image289.jpeg"/><Relationship Id="rId5" Type="http://schemas.openxmlformats.org/officeDocument/2006/relationships/image" Target="../media/image283.png"/><Relationship Id="rId10" Type="http://schemas.openxmlformats.org/officeDocument/2006/relationships/image" Target="../media/image288.png"/><Relationship Id="rId4" Type="http://schemas.openxmlformats.org/officeDocument/2006/relationships/image" Target="../media/image282.png"/><Relationship Id="rId9" Type="http://schemas.openxmlformats.org/officeDocument/2006/relationships/image" Target="../media/image287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2.png"/><Relationship Id="rId4" Type="http://schemas.openxmlformats.org/officeDocument/2006/relationships/image" Target="../media/image293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5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7.png"/><Relationship Id="rId4" Type="http://schemas.openxmlformats.org/officeDocument/2006/relationships/image" Target="../media/image296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9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8.png"/><Relationship Id="rId3" Type="http://schemas.openxmlformats.org/officeDocument/2006/relationships/image" Target="../media/image303.png"/><Relationship Id="rId7" Type="http://schemas.openxmlformats.org/officeDocument/2006/relationships/image" Target="../media/image307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6.png"/><Relationship Id="rId5" Type="http://schemas.openxmlformats.org/officeDocument/2006/relationships/image" Target="../media/image305.png"/><Relationship Id="rId4" Type="http://schemas.openxmlformats.org/officeDocument/2006/relationships/image" Target="../media/image304.png"/><Relationship Id="rId9" Type="http://schemas.openxmlformats.org/officeDocument/2006/relationships/image" Target="../media/image309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311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png"/><Relationship Id="rId2" Type="http://schemas.openxmlformats.org/officeDocument/2006/relationships/image" Target="../media/image3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4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4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4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4.png"/><Relationship Id="rId2" Type="http://schemas.openxmlformats.org/officeDocument/2006/relationships/image" Target="../media/image317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8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2" Type="http://schemas.openxmlformats.org/officeDocument/2006/relationships/image" Target="../media/image319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png"/><Relationship Id="rId2" Type="http://schemas.openxmlformats.org/officeDocument/2006/relationships/image" Target="../media/image3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4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325.png"/><Relationship Id="rId4" Type="http://schemas.openxmlformats.org/officeDocument/2006/relationships/image" Target="../media/image322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2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2.png"/><Relationship Id="rId5" Type="http://schemas.openxmlformats.org/officeDocument/2006/relationships/image" Target="../media/image36.png"/><Relationship Id="rId4" Type="http://schemas.openxmlformats.org/officeDocument/2006/relationships/image" Target="../media/image220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png"/><Relationship Id="rId2" Type="http://schemas.openxmlformats.org/officeDocument/2006/relationships/image" Target="../media/image3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8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29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7.png"/><Relationship Id="rId13" Type="http://schemas.openxmlformats.org/officeDocument/2006/relationships/image" Target="../media/image342.png"/><Relationship Id="rId18" Type="http://schemas.openxmlformats.org/officeDocument/2006/relationships/image" Target="../media/image347.png"/><Relationship Id="rId3" Type="http://schemas.openxmlformats.org/officeDocument/2006/relationships/image" Target="../media/image332.png"/><Relationship Id="rId7" Type="http://schemas.openxmlformats.org/officeDocument/2006/relationships/image" Target="../media/image336.png"/><Relationship Id="rId12" Type="http://schemas.openxmlformats.org/officeDocument/2006/relationships/image" Target="../media/image341.png"/><Relationship Id="rId17" Type="http://schemas.openxmlformats.org/officeDocument/2006/relationships/image" Target="../media/image346.png"/><Relationship Id="rId2" Type="http://schemas.openxmlformats.org/officeDocument/2006/relationships/image" Target="../media/image331.png"/><Relationship Id="rId16" Type="http://schemas.openxmlformats.org/officeDocument/2006/relationships/image" Target="../media/image3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5.png"/><Relationship Id="rId11" Type="http://schemas.openxmlformats.org/officeDocument/2006/relationships/image" Target="../media/image340.png"/><Relationship Id="rId5" Type="http://schemas.openxmlformats.org/officeDocument/2006/relationships/image" Target="../media/image334.png"/><Relationship Id="rId15" Type="http://schemas.openxmlformats.org/officeDocument/2006/relationships/image" Target="../media/image344.png"/><Relationship Id="rId10" Type="http://schemas.openxmlformats.org/officeDocument/2006/relationships/image" Target="../media/image339.png"/><Relationship Id="rId19" Type="http://schemas.openxmlformats.org/officeDocument/2006/relationships/image" Target="../media/image330.png"/><Relationship Id="rId4" Type="http://schemas.openxmlformats.org/officeDocument/2006/relationships/image" Target="../media/image333.png"/><Relationship Id="rId9" Type="http://schemas.openxmlformats.org/officeDocument/2006/relationships/image" Target="../media/image338.png"/><Relationship Id="rId14" Type="http://schemas.openxmlformats.org/officeDocument/2006/relationships/image" Target="../media/image343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48.jpe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4.png"/><Relationship Id="rId13" Type="http://schemas.openxmlformats.org/officeDocument/2006/relationships/image" Target="../media/image339.png"/><Relationship Id="rId18" Type="http://schemas.openxmlformats.org/officeDocument/2006/relationships/image" Target="../media/image344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333.png"/><Relationship Id="rId12" Type="http://schemas.openxmlformats.org/officeDocument/2006/relationships/image" Target="../media/image338.png"/><Relationship Id="rId17" Type="http://schemas.openxmlformats.org/officeDocument/2006/relationships/image" Target="../media/image343.png"/><Relationship Id="rId2" Type="http://schemas.openxmlformats.org/officeDocument/2006/relationships/diagramData" Target="../diagrams/data5.xml"/><Relationship Id="rId16" Type="http://schemas.openxmlformats.org/officeDocument/2006/relationships/image" Target="../media/image342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337.png"/><Relationship Id="rId5" Type="http://schemas.openxmlformats.org/officeDocument/2006/relationships/diagramColors" Target="../diagrams/colors5.xml"/><Relationship Id="rId15" Type="http://schemas.openxmlformats.org/officeDocument/2006/relationships/image" Target="../media/image341.png"/><Relationship Id="rId10" Type="http://schemas.openxmlformats.org/officeDocument/2006/relationships/image" Target="../media/image336.png"/><Relationship Id="rId19" Type="http://schemas.openxmlformats.org/officeDocument/2006/relationships/image" Target="../media/image330.pn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335.png"/><Relationship Id="rId14" Type="http://schemas.openxmlformats.org/officeDocument/2006/relationships/image" Target="../media/image340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49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9.png"/><Relationship Id="rId13" Type="http://schemas.openxmlformats.org/officeDocument/2006/relationships/image" Target="../media/image344.png"/><Relationship Id="rId3" Type="http://schemas.openxmlformats.org/officeDocument/2006/relationships/image" Target="../media/image334.png"/><Relationship Id="rId7" Type="http://schemas.openxmlformats.org/officeDocument/2006/relationships/image" Target="../media/image338.png"/><Relationship Id="rId12" Type="http://schemas.openxmlformats.org/officeDocument/2006/relationships/image" Target="../media/image343.png"/><Relationship Id="rId2" Type="http://schemas.openxmlformats.org/officeDocument/2006/relationships/image" Target="../media/image3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7.png"/><Relationship Id="rId11" Type="http://schemas.openxmlformats.org/officeDocument/2006/relationships/image" Target="../media/image342.png"/><Relationship Id="rId5" Type="http://schemas.openxmlformats.org/officeDocument/2006/relationships/image" Target="../media/image336.png"/><Relationship Id="rId10" Type="http://schemas.openxmlformats.org/officeDocument/2006/relationships/image" Target="../media/image341.png"/><Relationship Id="rId4" Type="http://schemas.openxmlformats.org/officeDocument/2006/relationships/image" Target="../media/image335.png"/><Relationship Id="rId9" Type="http://schemas.openxmlformats.org/officeDocument/2006/relationships/image" Target="../media/image340.png"/><Relationship Id="rId14" Type="http://schemas.openxmlformats.org/officeDocument/2006/relationships/image" Target="../media/image3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1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352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0.png"/><Relationship Id="rId3" Type="http://schemas.openxmlformats.org/officeDocument/2006/relationships/image" Target="../media/image354.png"/><Relationship Id="rId7" Type="http://schemas.openxmlformats.org/officeDocument/2006/relationships/image" Target="../media/image356.png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5.png"/><Relationship Id="rId5" Type="http://schemas.openxmlformats.org/officeDocument/2006/relationships/image" Target="../media/image352.png"/><Relationship Id="rId4" Type="http://schemas.openxmlformats.org/officeDocument/2006/relationships/image" Target="../media/image32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8.png"/><Relationship Id="rId2" Type="http://schemas.openxmlformats.org/officeDocument/2006/relationships/image" Target="../media/image3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0.png"/><Relationship Id="rId5" Type="http://schemas.openxmlformats.org/officeDocument/2006/relationships/image" Target="../media/image350.png"/><Relationship Id="rId4" Type="http://schemas.openxmlformats.org/officeDocument/2006/relationships/image" Target="../media/image359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2.png"/><Relationship Id="rId2" Type="http://schemas.openxmlformats.org/officeDocument/2006/relationships/image" Target="../media/image361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1.png"/><Relationship Id="rId2" Type="http://schemas.openxmlformats.org/officeDocument/2006/relationships/image" Target="../media/image363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5.png"/><Relationship Id="rId2" Type="http://schemas.openxmlformats.org/officeDocument/2006/relationships/image" Target="../media/image3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1.png"/><Relationship Id="rId5" Type="http://schemas.openxmlformats.org/officeDocument/2006/relationships/image" Target="../media/image367.png"/><Relationship Id="rId4" Type="http://schemas.openxmlformats.org/officeDocument/2006/relationships/image" Target="../media/image366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9.png"/><Relationship Id="rId2" Type="http://schemas.openxmlformats.org/officeDocument/2006/relationships/image" Target="../media/image3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2.png"/><Relationship Id="rId5" Type="http://schemas.openxmlformats.org/officeDocument/2006/relationships/image" Target="../media/image371.png"/><Relationship Id="rId4" Type="http://schemas.openxmlformats.org/officeDocument/2006/relationships/image" Target="../media/image370.png"/></Relationships>
</file>

<file path=ppt/slides/_rels/slide15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8.png"/><Relationship Id="rId4" Type="http://schemas.openxmlformats.org/officeDocument/2006/relationships/image" Target="../media/image374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6.png"/><Relationship Id="rId2" Type="http://schemas.openxmlformats.org/officeDocument/2006/relationships/image" Target="../media/image37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png"/><Relationship Id="rId7" Type="http://schemas.openxmlformats.org/officeDocument/2006/relationships/image" Target="../media/image33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6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4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47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61.png"/><Relationship Id="rId18" Type="http://schemas.openxmlformats.org/officeDocument/2006/relationships/image" Target="../media/image42.png"/><Relationship Id="rId3" Type="http://schemas.openxmlformats.org/officeDocument/2006/relationships/image" Target="../media/image56.png"/><Relationship Id="rId7" Type="http://schemas.openxmlformats.org/officeDocument/2006/relationships/diagramColors" Target="../diagrams/colors2.xml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59.png"/><Relationship Id="rId5" Type="http://schemas.openxmlformats.org/officeDocument/2006/relationships/diagramLayout" Target="../diagrams/layout2.xml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6.png"/><Relationship Id="rId4" Type="http://schemas.openxmlformats.org/officeDocument/2006/relationships/diagramData" Target="../diagrams/data2.xml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42.png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3.png"/><Relationship Id="rId7" Type="http://schemas.openxmlformats.org/officeDocument/2006/relationships/image" Target="../media/image7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7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17" Type="http://schemas.openxmlformats.org/officeDocument/2006/relationships/image" Target="../media/image36.png"/><Relationship Id="rId2" Type="http://schemas.openxmlformats.org/officeDocument/2006/relationships/image" Target="../media/image42.png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5" Type="http://schemas.openxmlformats.org/officeDocument/2006/relationships/image" Target="../media/image9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4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4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42.png"/><Relationship Id="rId7" Type="http://schemas.openxmlformats.org/officeDocument/2006/relationships/image" Target="../media/image82.png"/><Relationship Id="rId12" Type="http://schemas.openxmlformats.org/officeDocument/2006/relationships/image" Target="../media/image104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103.png"/><Relationship Id="rId5" Type="http://schemas.openxmlformats.org/officeDocument/2006/relationships/image" Target="../media/image36.png"/><Relationship Id="rId10" Type="http://schemas.openxmlformats.org/officeDocument/2006/relationships/image" Target="../media/image102.png"/><Relationship Id="rId4" Type="http://schemas.openxmlformats.org/officeDocument/2006/relationships/image" Target="../media/image30.png"/><Relationship Id="rId9" Type="http://schemas.openxmlformats.org/officeDocument/2006/relationships/image" Target="../media/image8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95.png"/><Relationship Id="rId7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94.png"/><Relationship Id="rId9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9.png"/><Relationship Id="rId7" Type="http://schemas.openxmlformats.org/officeDocument/2006/relationships/image" Target="../media/image107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11" Type="http://schemas.openxmlformats.org/officeDocument/2006/relationships/image" Target="../media/image42.png"/><Relationship Id="rId5" Type="http://schemas.openxmlformats.org/officeDocument/2006/relationships/image" Target="../media/image106.png"/><Relationship Id="rId10" Type="http://schemas.openxmlformats.org/officeDocument/2006/relationships/image" Target="../media/image114.png"/><Relationship Id="rId4" Type="http://schemas.openxmlformats.org/officeDocument/2006/relationships/image" Target="../media/image110.png"/><Relationship Id="rId9" Type="http://schemas.openxmlformats.org/officeDocument/2006/relationships/image" Target="../media/image11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32.png"/><Relationship Id="rId3" Type="http://schemas.openxmlformats.org/officeDocument/2006/relationships/image" Target="../media/image122.png"/><Relationship Id="rId7" Type="http://schemas.openxmlformats.org/officeDocument/2006/relationships/image" Target="../media/image125.png"/><Relationship Id="rId12" Type="http://schemas.openxmlformats.org/officeDocument/2006/relationships/image" Target="../media/image129.png"/><Relationship Id="rId2" Type="http://schemas.openxmlformats.org/officeDocument/2006/relationships/image" Target="../media/image121.png"/><Relationship Id="rId16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89.png"/><Relationship Id="rId5" Type="http://schemas.openxmlformats.org/officeDocument/2006/relationships/image" Target="../media/image124.png"/><Relationship Id="rId15" Type="http://schemas.openxmlformats.org/officeDocument/2006/relationships/image" Target="../media/image131.png"/><Relationship Id="rId10" Type="http://schemas.openxmlformats.org/officeDocument/2006/relationships/image" Target="../media/image128.png"/><Relationship Id="rId4" Type="http://schemas.openxmlformats.org/officeDocument/2006/relationships/image" Target="../media/image123.png"/><Relationship Id="rId9" Type="http://schemas.openxmlformats.org/officeDocument/2006/relationships/image" Target="../media/image127.png"/><Relationship Id="rId14" Type="http://schemas.openxmlformats.org/officeDocument/2006/relationships/image" Target="../media/image13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image" Target="../media/image157.png"/><Relationship Id="rId3" Type="http://schemas.openxmlformats.org/officeDocument/2006/relationships/image" Target="../media/image121.png"/><Relationship Id="rId7" Type="http://schemas.openxmlformats.org/officeDocument/2006/relationships/image" Target="../media/image151.png"/><Relationship Id="rId12" Type="http://schemas.openxmlformats.org/officeDocument/2006/relationships/image" Target="../media/image15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11" Type="http://schemas.openxmlformats.org/officeDocument/2006/relationships/image" Target="../media/image155.png"/><Relationship Id="rId5" Type="http://schemas.openxmlformats.org/officeDocument/2006/relationships/image" Target="../media/image124.png"/><Relationship Id="rId10" Type="http://schemas.openxmlformats.org/officeDocument/2006/relationships/image" Target="../media/image154.png"/><Relationship Id="rId4" Type="http://schemas.openxmlformats.org/officeDocument/2006/relationships/image" Target="../media/image149.png"/><Relationship Id="rId9" Type="http://schemas.openxmlformats.org/officeDocument/2006/relationships/image" Target="../media/image15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3" Type="http://schemas.openxmlformats.org/officeDocument/2006/relationships/image" Target="../media/image80.png"/><Relationship Id="rId7" Type="http://schemas.openxmlformats.org/officeDocument/2006/relationships/image" Target="../media/image161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60.png"/><Relationship Id="rId4" Type="http://schemas.openxmlformats.org/officeDocument/2006/relationships/image" Target="../media/image8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3.png"/><Relationship Id="rId4" Type="http://schemas.openxmlformats.org/officeDocument/2006/relationships/image" Target="../media/image10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176.jpeg"/><Relationship Id="rId7" Type="http://schemas.openxmlformats.org/officeDocument/2006/relationships/image" Target="../media/image82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178.png"/><Relationship Id="rId4" Type="http://schemas.openxmlformats.org/officeDocument/2006/relationships/image" Target="../media/image177.png"/><Relationship Id="rId9" Type="http://schemas.openxmlformats.org/officeDocument/2006/relationships/image" Target="../media/image179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85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86.png"/><Relationship Id="rId9" Type="http://schemas.microsoft.com/office/2007/relationships/diagramDrawing" Target="../diagrams/drawing3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88.png"/><Relationship Id="rId7" Type="http://schemas.openxmlformats.org/officeDocument/2006/relationships/image" Target="../media/image192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10" Type="http://schemas.openxmlformats.org/officeDocument/2006/relationships/image" Target="../media/image181.png"/><Relationship Id="rId4" Type="http://schemas.openxmlformats.org/officeDocument/2006/relationships/image" Target="../media/image189.png"/><Relationship Id="rId9" Type="http://schemas.openxmlformats.org/officeDocument/2006/relationships/image" Target="../media/image19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5" Type="http://schemas.openxmlformats.org/officeDocument/2006/relationships/image" Target="../media/image202.png"/><Relationship Id="rId4" Type="http://schemas.openxmlformats.org/officeDocument/2006/relationships/image" Target="../media/image201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9.png"/><Relationship Id="rId5" Type="http://schemas.openxmlformats.org/officeDocument/2006/relationships/image" Target="../media/image208.png"/><Relationship Id="rId4" Type="http://schemas.openxmlformats.org/officeDocument/2006/relationships/image" Target="../media/image20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png"/><Relationship Id="rId5" Type="http://schemas.openxmlformats.org/officeDocument/2006/relationships/image" Target="../media/image215.png"/><Relationship Id="rId4" Type="http://schemas.openxmlformats.org/officeDocument/2006/relationships/image" Target="../media/image21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7" Type="http://schemas.openxmlformats.org/officeDocument/2006/relationships/image" Target="../media/image2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png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3" Type="http://schemas.openxmlformats.org/officeDocument/2006/relationships/image" Target="../media/image30.png"/><Relationship Id="rId7" Type="http://schemas.openxmlformats.org/officeDocument/2006/relationships/image" Target="../media/image222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1.png"/><Relationship Id="rId5" Type="http://schemas.openxmlformats.org/officeDocument/2006/relationships/image" Target="../media/image29.png"/><Relationship Id="rId10" Type="http://schemas.openxmlformats.org/officeDocument/2006/relationships/image" Target="../media/image225.png"/><Relationship Id="rId4" Type="http://schemas.openxmlformats.org/officeDocument/2006/relationships/image" Target="../media/image31.png"/><Relationship Id="rId9" Type="http://schemas.openxmlformats.org/officeDocument/2006/relationships/image" Target="../media/image22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Inside FortiOS</a:t>
            </a:r>
            <a:endParaRPr lang="en-US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V5.0.6 – Feb 2014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 bwMode="auto">
          <a:xfrm>
            <a:off x="3031275" y="1352499"/>
            <a:ext cx="5817174" cy="4635667"/>
          </a:xfrm>
          <a:prstGeom prst="roundRect">
            <a:avLst>
              <a:gd name="adj" fmla="val 3379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Monitors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6875" y="1579638"/>
            <a:ext cx="2516375" cy="416074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Real time status indicators</a:t>
            </a:r>
          </a:p>
          <a:p>
            <a:r>
              <a:rPr lang="en-US" sz="2000" dirty="0"/>
              <a:t>In-</a:t>
            </a:r>
            <a:r>
              <a:rPr lang="en-US" sz="2000" dirty="0" smtClean="0"/>
              <a:t>box</a:t>
            </a:r>
          </a:p>
          <a:p>
            <a:r>
              <a:rPr lang="en-US" sz="2000" dirty="0" smtClean="0"/>
              <a:t>Over 20+ types</a:t>
            </a:r>
          </a:p>
          <a:p>
            <a:r>
              <a:rPr lang="en-US" sz="2000" dirty="0" smtClean="0"/>
              <a:t>Serves as administrative &amp; diagnostic tools</a:t>
            </a:r>
          </a:p>
          <a:p>
            <a:r>
              <a:rPr lang="en-US" sz="2000" dirty="0" smtClean="0"/>
              <a:t>Also available on CLI and web service API (JSON)</a:t>
            </a:r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1353971"/>
            <a:ext cx="808547" cy="80854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37156" y="1506371"/>
            <a:ext cx="1984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SYSTEMS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DHCP Monitor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2311582"/>
            <a:ext cx="808547" cy="80854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037156" y="2457671"/>
            <a:ext cx="1984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ROUTER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Routing Monitor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3206974"/>
            <a:ext cx="808547" cy="80854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037156" y="3267070"/>
            <a:ext cx="1984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Policy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Load Balancing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 Monitor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4270542"/>
            <a:ext cx="808547" cy="80854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037156" y="4362299"/>
            <a:ext cx="23629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UTM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AV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Intrusion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Archive &amp; Data Leak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Application Monitor</a:t>
            </a:r>
          </a:p>
          <a:p>
            <a:r>
              <a:rPr lang="en-US" sz="1200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FortiGuard</a:t>
            </a:r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Quota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1353971"/>
            <a:ext cx="808547" cy="80854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002142" y="1516187"/>
            <a:ext cx="182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IPSEC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SSL-VPN  Monitor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2311582"/>
            <a:ext cx="808547" cy="80854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002142" y="2394358"/>
            <a:ext cx="182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User Monitor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3206974"/>
            <a:ext cx="808547" cy="80854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002142" y="3377925"/>
            <a:ext cx="1825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END POINT SECURITY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Endpoint Monitor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4070010"/>
            <a:ext cx="808547" cy="80854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002142" y="4175466"/>
            <a:ext cx="182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WIFI CONTROLLER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Client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Rogue-AP Monitor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4980904"/>
            <a:ext cx="808547" cy="80854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002142" y="5154400"/>
            <a:ext cx="1825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LOG&amp;REPORT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Logging Monitor</a:t>
            </a:r>
          </a:p>
        </p:txBody>
      </p:sp>
    </p:spTree>
    <p:extLst>
      <p:ext uri="{BB962C8B-B14F-4D97-AF65-F5344CB8AC3E}">
        <p14:creationId xmlns:p14="http://schemas.microsoft.com/office/powerpoint/2010/main" val="2146956030"/>
      </p:ext>
    </p:extLst>
  </p:cSld>
  <p:clrMapOvr>
    <a:masterClrMapping/>
  </p:clrMapOvr>
  <p:transition>
    <p:wipe dir="r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Cloud based Sandbox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77850" y="4204635"/>
            <a:ext cx="8229600" cy="932057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Integration with </a:t>
            </a:r>
            <a:r>
              <a:rPr lang="en-US" sz="2000" b="1" dirty="0" smtClean="0">
                <a:solidFill>
                  <a:srgbClr val="C00000"/>
                </a:solidFill>
              </a:rPr>
              <a:t>FortiCloud Sandbox</a:t>
            </a:r>
            <a:endParaRPr lang="en-US" sz="2000" dirty="0" smtClean="0"/>
          </a:p>
          <a:p>
            <a:r>
              <a:rPr lang="en-US" sz="2000" dirty="0" smtClean="0"/>
              <a:t>Automated cloud submission when file is flagged as suspicious by AV engine</a:t>
            </a:r>
          </a:p>
          <a:p>
            <a:r>
              <a:rPr lang="en-US" sz="2000" dirty="0">
                <a:solidFill>
                  <a:srgbClr val="36424A"/>
                </a:solidFill>
              </a:rPr>
              <a:t>FortiCloud integration with online submission portal</a:t>
            </a:r>
          </a:p>
          <a:p>
            <a:endParaRPr lang="en-US" sz="20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6" name="Rounded Rectangle 15"/>
          <p:cNvSpPr/>
          <p:nvPr/>
        </p:nvSpPr>
        <p:spPr bwMode="auto">
          <a:xfrm>
            <a:off x="457200" y="5333250"/>
            <a:ext cx="8229600" cy="762000"/>
          </a:xfrm>
          <a:prstGeom prst="roundRect">
            <a:avLst>
              <a:gd name="adj" fmla="val 13335"/>
            </a:avLst>
          </a:prstGeom>
          <a:solidFill>
            <a:schemeClr val="tx2">
              <a:lumMod val="75000"/>
              <a:lumOff val="2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1"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Industry Validated, AVEN with high detection rate, reduces file submissions 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280142"/>
            <a:ext cx="1066800" cy="10668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98" y="1268432"/>
            <a:ext cx="1919365" cy="1427220"/>
          </a:xfrm>
          <a:prstGeom prst="rect">
            <a:avLst/>
          </a:prstGeom>
        </p:spPr>
      </p:pic>
      <p:sp>
        <p:nvSpPr>
          <p:cNvPr id="19" name="Right Arrow 18"/>
          <p:cNvSpPr/>
          <p:nvPr/>
        </p:nvSpPr>
        <p:spPr bwMode="auto">
          <a:xfrm rot="1975183" flipH="1">
            <a:off x="1626677" y="2194154"/>
            <a:ext cx="2281293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19" descr="forticloud-analytics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1"/>
          <a:stretch/>
        </p:blipFill>
        <p:spPr>
          <a:xfrm>
            <a:off x="4624549" y="1390336"/>
            <a:ext cx="4193206" cy="2490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ight Arrow 20"/>
          <p:cNvSpPr/>
          <p:nvPr/>
        </p:nvSpPr>
        <p:spPr bwMode="auto">
          <a:xfrm>
            <a:off x="3946233" y="2816138"/>
            <a:ext cx="1601068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2516921" y="2858208"/>
            <a:ext cx="1908439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FortiCloud Sandbox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ight Arrow 22"/>
          <p:cNvSpPr/>
          <p:nvPr/>
        </p:nvSpPr>
        <p:spPr bwMode="auto">
          <a:xfrm>
            <a:off x="1064482" y="2812347"/>
            <a:ext cx="1601068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4" name="Picture 23" descr="FortiGate_Icon_1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39" y="2597799"/>
            <a:ext cx="2088506" cy="130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/>
          <p:cNvSpPr/>
          <p:nvPr/>
        </p:nvSpPr>
        <p:spPr bwMode="auto">
          <a:xfrm>
            <a:off x="1625345" y="3685006"/>
            <a:ext cx="2472438" cy="546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Suspicious files and related logs are uploaded 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058826" y="348148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5331304" y="3621247"/>
            <a:ext cx="2472438" cy="546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Scan results are available on FortiCloud Portal  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197298" y="3485274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 smtClean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754353" y="2030860"/>
            <a:ext cx="2708106" cy="546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Summary results are displayed on FortiGate’s Widget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2579813" y="1962437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25562"/>
      </p:ext>
    </p:extLst>
  </p:cSld>
  <p:clrMapOvr>
    <a:masterClrMapping/>
  </p:clrMapOvr>
  <p:transition>
    <p:wipe dir="r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On-premise Sandbox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81" y="1780461"/>
            <a:ext cx="2516847" cy="2473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32" y="4094841"/>
            <a:ext cx="2088506" cy="130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871842" y="1713855"/>
            <a:ext cx="4814958" cy="373256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Integration with FortiSandbox</a:t>
            </a:r>
            <a:endParaRPr lang="en-US" sz="2000" dirty="0" smtClean="0"/>
          </a:p>
          <a:p>
            <a:r>
              <a:rPr lang="en-US" sz="2000" dirty="0" smtClean="0"/>
              <a:t>Automated file submission when file is flagged as suspicious by AV engine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Statistics summary updates on FortiGate GUI</a:t>
            </a:r>
          </a:p>
          <a:p>
            <a:endParaRPr lang="en-US" sz="2000" dirty="0">
              <a:solidFill>
                <a:srgbClr val="36424A"/>
              </a:solidFill>
            </a:endParaRPr>
          </a:p>
          <a:p>
            <a:endParaRPr lang="en-US" sz="20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903575"/>
      </p:ext>
    </p:extLst>
  </p:cSld>
  <p:clrMapOvr>
    <a:masterClrMapping/>
  </p:clrMapOvr>
  <p:transition>
    <p:wipe dir="r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3175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Threat Emulation on Virtual OS</a:t>
            </a:r>
            <a:endParaRPr lang="en-US" sz="2000" b="1" dirty="0">
              <a:solidFill>
                <a:srgbClr val="C00000"/>
              </a:solidFill>
            </a:endParaRPr>
          </a:p>
          <a:p>
            <a:pPr marL="346075" indent="-342900"/>
            <a:r>
              <a:rPr lang="en-US" sz="1800" dirty="0" smtClean="0"/>
              <a:t>Enabled </a:t>
            </a:r>
            <a:r>
              <a:rPr lang="en-US" sz="1800" dirty="0"/>
              <a:t>on FortiOS (Proxy Based AV)</a:t>
            </a:r>
          </a:p>
          <a:p>
            <a:pPr marL="346075" indent="-342900"/>
            <a:r>
              <a:rPr lang="en-US" sz="1800" dirty="0"/>
              <a:t>True VM Environments – test across various OS, patch levels &amp; application versions</a:t>
            </a:r>
          </a:p>
          <a:p>
            <a:pPr marL="636587" lvl="1" indent="-342900"/>
            <a:r>
              <a:rPr lang="en-US" sz="1400" dirty="0"/>
              <a:t>Windows, MAC, Linux</a:t>
            </a:r>
          </a:p>
          <a:p>
            <a:pPr marL="346075" indent="-342900"/>
            <a:r>
              <a:rPr lang="en-US" sz="2000" dirty="0"/>
              <a:t>Bayesian Scoring &amp; Classification using detection criteria</a:t>
            </a:r>
          </a:p>
          <a:p>
            <a:pPr marL="636587" lvl="1" indent="-342900"/>
            <a:r>
              <a:rPr lang="en-US" sz="1800" dirty="0"/>
              <a:t>File system, permission/memory/registry modifications</a:t>
            </a:r>
          </a:p>
          <a:p>
            <a:pPr marL="636587" lvl="1" indent="-342900"/>
            <a:r>
              <a:rPr lang="en-US" sz="1800" dirty="0"/>
              <a:t>Network activities, API calls, </a:t>
            </a:r>
            <a:r>
              <a:rPr lang="en-US" sz="1800" dirty="0" err="1"/>
              <a:t>etc</a:t>
            </a:r>
            <a:endParaRPr lang="en-US" sz="1800" dirty="0"/>
          </a:p>
          <a:p>
            <a:pPr marL="346075" indent="-342900"/>
            <a:r>
              <a:rPr lang="en-US" sz="2000" dirty="0"/>
              <a:t>Test all </a:t>
            </a:r>
            <a:r>
              <a:rPr lang="en-US" sz="2000" dirty="0" err="1"/>
              <a:t>filetypes</a:t>
            </a:r>
            <a:r>
              <a:rPr lang="en-US" sz="2000" dirty="0"/>
              <a:t>: </a:t>
            </a:r>
          </a:p>
          <a:p>
            <a:pPr marL="636587" lvl="1" indent="-342900"/>
            <a:r>
              <a:rPr lang="en-US" sz="1800" dirty="0"/>
              <a:t>Portable </a:t>
            </a:r>
            <a:r>
              <a:rPr lang="en-US" sz="1800" dirty="0" err="1"/>
              <a:t>Executables</a:t>
            </a:r>
            <a:r>
              <a:rPr lang="en-US" sz="1800" dirty="0"/>
              <a:t> (PEs) – DLL, Font files, object codes</a:t>
            </a:r>
          </a:p>
          <a:p>
            <a:pPr marL="636587" lvl="1" indent="-342900"/>
            <a:r>
              <a:rPr lang="en-US" sz="1800" dirty="0"/>
              <a:t>Browsers &amp; OS Scripts</a:t>
            </a:r>
          </a:p>
          <a:p>
            <a:pPr marL="636587" lvl="1" indent="-342900"/>
            <a:r>
              <a:rPr lang="en-US" sz="1800" dirty="0"/>
              <a:t>PDF, Flash </a:t>
            </a:r>
            <a:r>
              <a:rPr lang="en-US" sz="1800" dirty="0" err="1"/>
              <a:t>etc</a:t>
            </a:r>
            <a:r>
              <a:rPr lang="en-US" sz="1800" dirty="0"/>
              <a:t> …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Sandboxing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5305168"/>
      </p:ext>
    </p:extLst>
  </p:cSld>
  <p:clrMapOvr>
    <a:masterClrMapping/>
  </p:clrMapOvr>
  <p:transition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Email Filter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0724008"/>
              </p:ext>
            </p:extLst>
          </p:nvPr>
        </p:nvGraphicFramePr>
        <p:xfrm>
          <a:off x="440801" y="1344654"/>
          <a:ext cx="3987266" cy="3183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Antispam</a:t>
                      </a:r>
                      <a:endParaRPr kumimoji="0" lang="en-US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Supports SMTP, STMPS, IMAP, POP3, IMAPS and POP3S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FortiGuard AS Filtering: RLB, SURLB, checksum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Phishing URL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HELO DNS lookup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Manual BWL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Content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Banned words, scoring method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3743" y="4796356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Detects and remove spam emails to prevent malicious activities from occurring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3450" y="4078273"/>
            <a:ext cx="1949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Email Filter Profile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2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189" y="7798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117" y="1505436"/>
            <a:ext cx="4229621" cy="2386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6898739"/>
      </p:ext>
    </p:extLst>
  </p:cSld>
  <p:clrMapOvr>
    <a:masterClrMapping/>
  </p:clrMapOvr>
  <p:transition>
    <p:wipe dir="r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Antispam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4293985"/>
            <a:ext cx="8229600" cy="165226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FortiGate as </a:t>
            </a:r>
            <a:r>
              <a:rPr lang="en-US" sz="2000" b="1" dirty="0" err="1">
                <a:solidFill>
                  <a:srgbClr val="C00000"/>
                </a:solidFill>
              </a:rPr>
              <a:t>Antispam</a:t>
            </a:r>
            <a:r>
              <a:rPr lang="en-US" sz="2000" b="1" dirty="0">
                <a:solidFill>
                  <a:srgbClr val="C00000"/>
                </a:solidFill>
              </a:rPr>
              <a:t> Gateway</a:t>
            </a:r>
          </a:p>
          <a:p>
            <a:r>
              <a:rPr lang="en-US" sz="1800" dirty="0" smtClean="0"/>
              <a:t>Tag subject or discard when spam is detected</a:t>
            </a:r>
          </a:p>
          <a:p>
            <a:r>
              <a:rPr lang="en-US" sz="1800" dirty="0" smtClean="0"/>
              <a:t>Uses both local and FortiGuard DB to detect spams</a:t>
            </a:r>
          </a:p>
          <a:p>
            <a:r>
              <a:rPr lang="en-US" sz="1800" dirty="0" smtClean="0"/>
              <a:t>Also detects phishing URLs on Emails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Email Filter</a:t>
            </a:r>
          </a:p>
        </p:txBody>
      </p:sp>
      <p:pic>
        <p:nvPicPr>
          <p:cNvPr id="6" name="Picture 2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189" y="7798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045" y="1604282"/>
            <a:ext cx="5697340" cy="2414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7912602"/>
      </p:ext>
    </p:extLst>
  </p:cSld>
  <p:clrMapOvr>
    <a:masterClrMapping/>
  </p:clrMapOvr>
  <p:transition>
    <p:wipe dir="r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Spam Filters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Email Filter</a:t>
            </a:r>
          </a:p>
        </p:txBody>
      </p:sp>
      <p:pic>
        <p:nvPicPr>
          <p:cNvPr id="5" name="Picture 2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189" y="7798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entagon 6"/>
          <p:cNvSpPr/>
          <p:nvPr/>
        </p:nvSpPr>
        <p:spPr bwMode="auto">
          <a:xfrm>
            <a:off x="7012522" y="1778730"/>
            <a:ext cx="1748067" cy="895314"/>
          </a:xfrm>
          <a:prstGeom prst="homePlate">
            <a:avLst>
              <a:gd name="adj" fmla="val 0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6903" y="2009586"/>
            <a:ext cx="145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Checksum Check</a:t>
            </a:r>
          </a:p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URL Check</a:t>
            </a:r>
          </a:p>
        </p:txBody>
      </p:sp>
      <p:sp>
        <p:nvSpPr>
          <p:cNvPr id="10" name="Pentagon 9"/>
          <p:cNvSpPr/>
          <p:nvPr/>
        </p:nvSpPr>
        <p:spPr bwMode="auto">
          <a:xfrm>
            <a:off x="5991821" y="1780464"/>
            <a:ext cx="130681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84326" y="1917253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(body)</a:t>
            </a:r>
          </a:p>
        </p:txBody>
      </p:sp>
      <p:sp>
        <p:nvSpPr>
          <p:cNvPr id="12" name="Pentagon 11"/>
          <p:cNvSpPr/>
          <p:nvPr/>
        </p:nvSpPr>
        <p:spPr bwMode="auto">
          <a:xfrm>
            <a:off x="4992645" y="1782198"/>
            <a:ext cx="130681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3625" y="1917253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 BWL</a:t>
            </a:r>
            <a:b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</a:b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(received header)</a:t>
            </a:r>
          </a:p>
        </p:txBody>
      </p:sp>
      <p:sp>
        <p:nvSpPr>
          <p:cNvPr id="14" name="Pentagon 13"/>
          <p:cNvSpPr/>
          <p:nvPr/>
        </p:nvSpPr>
        <p:spPr bwMode="auto">
          <a:xfrm>
            <a:off x="3991742" y="1782198"/>
            <a:ext cx="130681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73484" y="1917253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(Subject)</a:t>
            </a:r>
          </a:p>
        </p:txBody>
      </p:sp>
      <p:sp>
        <p:nvSpPr>
          <p:cNvPr id="16" name="Pentagon 15"/>
          <p:cNvSpPr/>
          <p:nvPr/>
        </p:nvSpPr>
        <p:spPr bwMode="auto">
          <a:xfrm>
            <a:off x="2582975" y="1783932"/>
            <a:ext cx="1716401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2892" y="1732587"/>
            <a:ext cx="1474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Return </a:t>
            </a: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</a:t>
            </a:r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DNS Check</a:t>
            </a:r>
          </a:p>
          <a:p>
            <a:pPr algn="ctr"/>
            <a:r>
              <a:rPr lang="en-US" sz="12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MIME Header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Address BWL Check</a:t>
            </a:r>
          </a:p>
        </p:txBody>
      </p:sp>
      <p:sp>
        <p:nvSpPr>
          <p:cNvPr id="18" name="Pentagon 17"/>
          <p:cNvSpPr/>
          <p:nvPr/>
        </p:nvSpPr>
        <p:spPr bwMode="auto">
          <a:xfrm>
            <a:off x="1097766" y="1783932"/>
            <a:ext cx="180250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34538" y="1928015"/>
            <a:ext cx="1528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DNSBL/ORDBL</a:t>
            </a:r>
          </a:p>
          <a:p>
            <a:pPr algn="ctr"/>
            <a:r>
              <a:rPr lang="en-US" sz="1200" b="1" dirty="0" smtClean="0"/>
              <a:t>HELO DNS lookup</a:t>
            </a:r>
            <a:endParaRPr lang="en-US" sz="1200" b="1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IP Check</a:t>
            </a:r>
          </a:p>
        </p:txBody>
      </p:sp>
      <p:sp>
        <p:nvSpPr>
          <p:cNvPr id="20" name="Pentagon 19"/>
          <p:cNvSpPr/>
          <p:nvPr/>
        </p:nvSpPr>
        <p:spPr bwMode="auto">
          <a:xfrm>
            <a:off x="379031" y="1785666"/>
            <a:ext cx="998556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2878" y="2112681"/>
            <a:ext cx="107238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 BWL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375882" y="2711989"/>
            <a:ext cx="2285999" cy="290572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Last Hop IP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2949820" y="1411537"/>
            <a:ext cx="3044834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Header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099165" y="1424032"/>
            <a:ext cx="2650661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Content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" name="Bent Arrow 27"/>
          <p:cNvSpPr/>
          <p:nvPr/>
        </p:nvSpPr>
        <p:spPr bwMode="auto">
          <a:xfrm rot="10800000" flipH="1">
            <a:off x="215247" y="1693936"/>
            <a:ext cx="372827" cy="454002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E46C0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5250" y="1431329"/>
            <a:ext cx="2303152" cy="307777"/>
          </a:xfrm>
          <a:prstGeom prst="rect">
            <a:avLst/>
          </a:prstGeom>
          <a:solidFill>
            <a:srgbClr val="E46C0A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SMTP/SMTPS</a:t>
            </a:r>
          </a:p>
        </p:txBody>
      </p:sp>
      <p:sp>
        <p:nvSpPr>
          <p:cNvPr id="29" name="Pentagon 28"/>
          <p:cNvSpPr/>
          <p:nvPr/>
        </p:nvSpPr>
        <p:spPr bwMode="auto">
          <a:xfrm>
            <a:off x="7025011" y="4137312"/>
            <a:ext cx="1748067" cy="895314"/>
          </a:xfrm>
          <a:prstGeom prst="homePlate">
            <a:avLst>
              <a:gd name="adj" fmla="val 0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09392" y="4368168"/>
            <a:ext cx="145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Checksum Check</a:t>
            </a:r>
          </a:p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URL Check</a:t>
            </a:r>
          </a:p>
        </p:txBody>
      </p:sp>
      <p:sp>
        <p:nvSpPr>
          <p:cNvPr id="31" name="Pentagon 30"/>
          <p:cNvSpPr/>
          <p:nvPr/>
        </p:nvSpPr>
        <p:spPr bwMode="auto">
          <a:xfrm>
            <a:off x="5015276" y="4139046"/>
            <a:ext cx="2295844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16624" y="4415739"/>
            <a:ext cx="1822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(body)</a:t>
            </a:r>
          </a:p>
        </p:txBody>
      </p:sp>
      <p:sp>
        <p:nvSpPr>
          <p:cNvPr id="35" name="Pentagon 34"/>
          <p:cNvSpPr/>
          <p:nvPr/>
        </p:nvSpPr>
        <p:spPr bwMode="auto">
          <a:xfrm>
            <a:off x="3573115" y="4140780"/>
            <a:ext cx="1737926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7" name="Pentagon 36"/>
          <p:cNvSpPr/>
          <p:nvPr/>
        </p:nvSpPr>
        <p:spPr bwMode="auto">
          <a:xfrm>
            <a:off x="1937232" y="4142514"/>
            <a:ext cx="1926468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2014" y="4381740"/>
            <a:ext cx="189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(</a:t>
            </a: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Subject)</a:t>
            </a:r>
          </a:p>
        </p:txBody>
      </p:sp>
      <p:sp>
        <p:nvSpPr>
          <p:cNvPr id="41" name="Pentagon 40"/>
          <p:cNvSpPr/>
          <p:nvPr/>
        </p:nvSpPr>
        <p:spPr bwMode="auto">
          <a:xfrm>
            <a:off x="391520" y="4144248"/>
            <a:ext cx="1836296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5367" y="4286597"/>
            <a:ext cx="189244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MIME Header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address BWL Check</a:t>
            </a:r>
          </a:p>
        </p:txBody>
      </p:sp>
      <p:sp>
        <p:nvSpPr>
          <p:cNvPr id="44" name="Rounded Rectangle 43"/>
          <p:cNvSpPr/>
          <p:nvPr/>
        </p:nvSpPr>
        <p:spPr bwMode="auto">
          <a:xfrm>
            <a:off x="411620" y="5104591"/>
            <a:ext cx="4646705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Header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5058326" y="3782614"/>
            <a:ext cx="3703989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Content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" name="Bent Arrow 46"/>
          <p:cNvSpPr/>
          <p:nvPr/>
        </p:nvSpPr>
        <p:spPr bwMode="auto">
          <a:xfrm rot="10800000" flipH="1">
            <a:off x="227736" y="4052518"/>
            <a:ext cx="372827" cy="454002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7739" y="3789911"/>
            <a:ext cx="2559721" cy="30777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IMAP, IMAPS, POP3, POP3S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50688" y="5628457"/>
            <a:ext cx="4530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Order of Spam Filters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006151" y="4286597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 BWL</a:t>
            </a:r>
            <a:b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</a:b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(received header)</a:t>
            </a:r>
          </a:p>
        </p:txBody>
      </p:sp>
      <p:sp>
        <p:nvSpPr>
          <p:cNvPr id="50" name="Oval 49"/>
          <p:cNvSpPr/>
          <p:nvPr/>
        </p:nvSpPr>
        <p:spPr bwMode="auto">
          <a:xfrm>
            <a:off x="6847412" y="5417499"/>
            <a:ext cx="162140" cy="162120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6847412" y="5623939"/>
            <a:ext cx="162140" cy="16212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6847412" y="5857399"/>
            <a:ext cx="162140" cy="162120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029823" y="5376969"/>
            <a:ext cx="17159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FortiGuard Service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29823" y="5583409"/>
            <a:ext cx="17159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Local Filter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029823" y="5816869"/>
            <a:ext cx="17159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Local Filter, CLI only</a:t>
            </a:r>
          </a:p>
        </p:txBody>
      </p:sp>
    </p:spTree>
    <p:extLst>
      <p:ext uri="{BB962C8B-B14F-4D97-AF65-F5344CB8AC3E}">
        <p14:creationId xmlns:p14="http://schemas.microsoft.com/office/powerpoint/2010/main" val="3940332062"/>
      </p:ext>
    </p:extLst>
  </p:cSld>
  <p:clrMapOvr>
    <a:masterClrMapping/>
  </p:clrMapOvr>
  <p:transition>
    <p:wipe dir="r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711784"/>
              </p:ext>
            </p:extLst>
          </p:nvPr>
        </p:nvGraphicFramePr>
        <p:xfrm>
          <a:off x="440801" y="1344654"/>
          <a:ext cx="3987266" cy="42808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URL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URL, web content, MIME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Time usage Quota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Transparent Safe Search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Objects, Object tagging &amp; Coloring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Local Rating &amp; Category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User override option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Avoidance Prevention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Service Site blocking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Language translation &amp; Cache blocking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Rate site by IP addresses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– Proxy avoidance category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IPS proxy behavior detection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7793" y="4089035"/>
            <a:ext cx="22493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Web Filtering Block Page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563" y="1616268"/>
            <a:ext cx="3890341" cy="2365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626342"/>
      </p:ext>
    </p:extLst>
  </p:cSld>
  <p:clrMapOvr>
    <a:masterClrMapping/>
  </p:clrMapOvr>
  <p:transition>
    <p:wipe dir="r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FortiGuard Service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09600" y="5105400"/>
            <a:ext cx="8229600" cy="1112837"/>
          </a:xfrm>
          <a:prstGeom prst="rect">
            <a:avLst/>
          </a:prstGeom>
        </p:spPr>
        <p:txBody>
          <a:bodyPr numCol="2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78 Categories in 6 Groups</a:t>
            </a:r>
          </a:p>
          <a:p>
            <a:r>
              <a:rPr lang="en-US" sz="1800" dirty="0" smtClean="0"/>
              <a:t>Over 250 million URLs rated</a:t>
            </a:r>
          </a:p>
          <a:p>
            <a:r>
              <a:rPr lang="en-US" sz="1800" dirty="0" smtClean="0"/>
              <a:t>70 Languages</a:t>
            </a:r>
          </a:p>
          <a:p>
            <a:r>
              <a:rPr lang="en-US" sz="1800" dirty="0" smtClean="0"/>
              <a:t>40-80 Billion queries per week</a:t>
            </a:r>
          </a:p>
          <a:p>
            <a:r>
              <a:rPr lang="en-US" sz="1800" dirty="0" smtClean="0"/>
              <a:t>40K URLs get automatically rated daily</a:t>
            </a:r>
          </a:p>
          <a:p>
            <a:r>
              <a:rPr lang="en-US" sz="1800" dirty="0" smtClean="0"/>
              <a:t>96% of all queried websites are rated</a:t>
            </a:r>
          </a:p>
          <a:p>
            <a:endParaRPr lang="en-US" sz="18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752600"/>
            <a:ext cx="3429000" cy="3099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4" name="Straight Connector 13"/>
          <p:cNvCxnSpPr/>
          <p:nvPr/>
        </p:nvCxnSpPr>
        <p:spPr bwMode="auto">
          <a:xfrm>
            <a:off x="3962400" y="274320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DC291E"/>
            </a:solidFill>
            <a:prstDash val="solid"/>
            <a:round/>
            <a:headEnd type="oval" w="lg" len="lg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3962400" y="365760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DC291E"/>
            </a:solidFill>
            <a:prstDash val="solid"/>
            <a:round/>
            <a:headEnd type="oval" w="lg" len="lg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3962400" y="457200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DC291E"/>
            </a:solidFill>
            <a:prstDash val="solid"/>
            <a:round/>
            <a:headEnd type="oval" w="lg" len="lg"/>
            <a:tailEnd type="none" w="med" len="med"/>
          </a:ln>
          <a:effectLst/>
        </p:spPr>
      </p:cxnSp>
      <p:sp>
        <p:nvSpPr>
          <p:cNvPr id="17" name="Rounded Rectangle 16"/>
          <p:cNvSpPr/>
          <p:nvPr/>
        </p:nvSpPr>
        <p:spPr bwMode="auto">
          <a:xfrm>
            <a:off x="5181600" y="2438400"/>
            <a:ext cx="3581400" cy="457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More Accurate</a:t>
            </a:r>
            <a:endParaRPr kumimoji="0" lang="en-US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5181600" y="3429000"/>
            <a:ext cx="3581400" cy="457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Less Wrongly Rated</a:t>
            </a:r>
            <a:endParaRPr kumimoji="0" lang="en-US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5181600" y="4343400"/>
            <a:ext cx="3581400" cy="457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More</a:t>
            </a:r>
            <a:r>
              <a:rPr kumimoji="0" lang="en-US" sz="2000" b="0" i="1" u="none" strike="noStrike" cap="none" normalizeH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Coverage</a:t>
            </a:r>
            <a:endParaRPr kumimoji="0" lang="en-US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2286000"/>
            <a:ext cx="431800" cy="4318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3276600"/>
            <a:ext cx="431800" cy="431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4114800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94006"/>
      </p:ext>
    </p:extLst>
  </p:cSld>
  <p:clrMapOvr>
    <a:masterClrMapping/>
  </p:clrMapOvr>
  <p:transition>
    <p:wipe dir="r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 Search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Content Placeholder 2"/>
          <p:cNvSpPr txBox="1">
            <a:spLocks/>
          </p:cNvSpPr>
          <p:nvPr/>
        </p:nvSpPr>
        <p:spPr bwMode="auto">
          <a:xfrm>
            <a:off x="1524000" y="4419600"/>
            <a:ext cx="6705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3038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3550" indent="-17621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747713" indent="-16986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139825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49225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19494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4066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8638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3210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Advantages over client’s browser configuration: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3CC33">
                    <a:lumMod val="50000"/>
                  </a:srgbClr>
                </a:solidFill>
                <a:effectLst/>
                <a:uLnTx/>
                <a:uFillTx/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  <a:sym typeface="Zapf Dingbat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Easy to provision – no need to “touch” clients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3CC33">
                    <a:lumMod val="50000"/>
                  </a:srgbClr>
                </a:solidFill>
                <a:effectLst/>
                <a:uLnTx/>
                <a:uFillTx/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  <a:sym typeface="Zapf Dingbat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Prevents safe search avoidance</a:t>
            </a:r>
          </a:p>
        </p:txBody>
      </p:sp>
      <p:pic>
        <p:nvPicPr>
          <p:cNvPr id="40" name="Picture 39" descr="LAN-basi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3124200"/>
            <a:ext cx="857250" cy="771525"/>
          </a:xfrm>
          <a:prstGeom prst="rect">
            <a:avLst/>
          </a:prstGeom>
          <a:effectLst>
            <a:outerShdw blurRad="152400" dist="1651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1" name="Picture 40" descr="Monitor_L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3429000"/>
            <a:ext cx="346184" cy="538509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42" name="Picture 41" descr="Laptop-Wireless_L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3600" y="3733800"/>
            <a:ext cx="785612" cy="6096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43" name="Rectangular Callout 42"/>
          <p:cNvSpPr/>
          <p:nvPr/>
        </p:nvSpPr>
        <p:spPr bwMode="auto">
          <a:xfrm>
            <a:off x="609600" y="2362200"/>
            <a:ext cx="1752600" cy="609600"/>
          </a:xfrm>
          <a:prstGeom prst="wedgeRectCallout">
            <a:avLst>
              <a:gd name="adj1" fmla="val 38329"/>
              <a:gd name="adj2" fmla="val 137347"/>
            </a:avLst>
          </a:prstGeom>
          <a:solidFill>
            <a:srgbClr val="194D66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User does a search from portal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533400" y="2895600"/>
            <a:ext cx="256460" cy="250981"/>
          </a:xfrm>
          <a:prstGeom prst="ellipse">
            <a:avLst/>
          </a:prstGeom>
          <a:solidFill>
            <a:srgbClr val="DC291E"/>
          </a:solidFill>
          <a:ln w="9525" cap="flat" cmpd="sng" algn="ctr">
            <a:solidFill>
              <a:srgbClr val="DC291E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/>
                <a:cs typeface="ＭＳ Ｐゴシック"/>
              </a:rPr>
              <a:t>1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/>
              <a:cs typeface="ＭＳ Ｐゴシック"/>
            </a:endParaRPr>
          </a:p>
        </p:txBody>
      </p:sp>
      <p:pic>
        <p:nvPicPr>
          <p:cNvPr id="45" name="Picture 44" descr="FortiGate_Icon_1U_L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2590800"/>
            <a:ext cx="1371600" cy="858062"/>
          </a:xfrm>
          <a:prstGeom prst="rect">
            <a:avLst/>
          </a:prstGeom>
        </p:spPr>
      </p:pic>
      <p:sp>
        <p:nvSpPr>
          <p:cNvPr id="46" name="Freeform 45"/>
          <p:cNvSpPr/>
          <p:nvPr/>
        </p:nvSpPr>
        <p:spPr>
          <a:xfrm>
            <a:off x="2514600" y="2971800"/>
            <a:ext cx="1121465" cy="311763"/>
          </a:xfrm>
          <a:custGeom>
            <a:avLst/>
            <a:gdLst>
              <a:gd name="connsiteX0" fmla="*/ 0 w 1121465"/>
              <a:gd name="connsiteY0" fmla="*/ 311763 h 311763"/>
              <a:gd name="connsiteX1" fmla="*/ 581000 w 1121465"/>
              <a:gd name="connsiteY1" fmla="*/ 41563 h 311763"/>
              <a:gd name="connsiteX2" fmla="*/ 1121465 w 1121465"/>
              <a:gd name="connsiteY2" fmla="*/ 1033 h 31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1465" h="311763">
                <a:moveTo>
                  <a:pt x="0" y="311763"/>
                </a:moveTo>
                <a:cubicBezTo>
                  <a:pt x="197044" y="202557"/>
                  <a:pt x="394089" y="93351"/>
                  <a:pt x="581000" y="41563"/>
                </a:cubicBezTo>
                <a:cubicBezTo>
                  <a:pt x="767911" y="-10225"/>
                  <a:pt x="1121465" y="1033"/>
                  <a:pt x="1121465" y="1033"/>
                </a:cubicBezTo>
              </a:path>
            </a:pathLst>
          </a:custGeom>
          <a:noFill/>
          <a:ln w="25400" cap="flat" cmpd="sng" algn="ctr">
            <a:solidFill>
              <a:srgbClr val="DC291E"/>
            </a:solidFill>
            <a:prstDash val="solid"/>
            <a:headEnd type="none"/>
            <a:tailEnd type="triangle" w="lg" len="lg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" name="Freeform 46"/>
          <p:cNvSpPr/>
          <p:nvPr/>
        </p:nvSpPr>
        <p:spPr>
          <a:xfrm rot="2026884">
            <a:off x="4716403" y="2952463"/>
            <a:ext cx="1121465" cy="311763"/>
          </a:xfrm>
          <a:custGeom>
            <a:avLst/>
            <a:gdLst>
              <a:gd name="connsiteX0" fmla="*/ 0 w 1121465"/>
              <a:gd name="connsiteY0" fmla="*/ 311763 h 311763"/>
              <a:gd name="connsiteX1" fmla="*/ 581000 w 1121465"/>
              <a:gd name="connsiteY1" fmla="*/ 41563 h 311763"/>
              <a:gd name="connsiteX2" fmla="*/ 1121465 w 1121465"/>
              <a:gd name="connsiteY2" fmla="*/ 1033 h 31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1465" h="311763">
                <a:moveTo>
                  <a:pt x="0" y="311763"/>
                </a:moveTo>
                <a:cubicBezTo>
                  <a:pt x="197044" y="202557"/>
                  <a:pt x="394089" y="93351"/>
                  <a:pt x="581000" y="41563"/>
                </a:cubicBezTo>
                <a:cubicBezTo>
                  <a:pt x="767911" y="-10225"/>
                  <a:pt x="1121465" y="1033"/>
                  <a:pt x="1121465" y="1033"/>
                </a:cubicBezTo>
              </a:path>
            </a:pathLst>
          </a:custGeom>
          <a:noFill/>
          <a:ln w="25400" cap="flat" cmpd="sng" algn="ctr">
            <a:solidFill>
              <a:srgbClr val="DC291E"/>
            </a:solidFill>
            <a:prstDash val="solid"/>
            <a:headEnd type="none"/>
            <a:tailEnd type="triangle" w="lg" len="lg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Rectangular Callout 47"/>
          <p:cNvSpPr/>
          <p:nvPr/>
        </p:nvSpPr>
        <p:spPr bwMode="auto">
          <a:xfrm>
            <a:off x="2362200" y="1524000"/>
            <a:ext cx="3048000" cy="609600"/>
          </a:xfrm>
          <a:prstGeom prst="wedgeRectCallout">
            <a:avLst>
              <a:gd name="adj1" fmla="val 9855"/>
              <a:gd name="adj2" fmla="val 170589"/>
            </a:avLst>
          </a:prstGeom>
          <a:solidFill>
            <a:srgbClr val="194D66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FortiGate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transparently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inserts Safe-Search parameter to the query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2286000" y="2057400"/>
            <a:ext cx="256460" cy="250981"/>
          </a:xfrm>
          <a:prstGeom prst="ellipse">
            <a:avLst/>
          </a:prstGeom>
          <a:solidFill>
            <a:srgbClr val="DC291E"/>
          </a:solidFill>
          <a:ln w="9525" cap="flat" cmpd="sng" algn="ctr">
            <a:solidFill>
              <a:srgbClr val="DC291E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/>
                <a:cs typeface="ＭＳ Ｐゴシック"/>
              </a:rPr>
              <a:t>2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/>
              <a:cs typeface="ＭＳ Ｐゴシック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7"/>
          <a:srcRect l="18366" t="25424" r="18653" b="30252"/>
          <a:stretch/>
        </p:blipFill>
        <p:spPr>
          <a:xfrm>
            <a:off x="5791201" y="3200401"/>
            <a:ext cx="1066800" cy="42184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8"/>
          <a:srcRect t="25390" b="26692"/>
          <a:stretch/>
        </p:blipFill>
        <p:spPr>
          <a:xfrm>
            <a:off x="5410200" y="3581400"/>
            <a:ext cx="1143000" cy="32862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9"/>
          <a:srcRect l="6246" t="23496" r="3321" b="24282"/>
          <a:stretch/>
        </p:blipFill>
        <p:spPr>
          <a:xfrm>
            <a:off x="6553200" y="3581400"/>
            <a:ext cx="899694" cy="381000"/>
          </a:xfrm>
          <a:prstGeom prst="rect">
            <a:avLst/>
          </a:prstGeom>
        </p:spPr>
      </p:pic>
      <p:sp>
        <p:nvSpPr>
          <p:cNvPr id="53" name="Rectangular Callout 52"/>
          <p:cNvSpPr/>
          <p:nvPr/>
        </p:nvSpPr>
        <p:spPr bwMode="auto">
          <a:xfrm>
            <a:off x="6477000" y="1828800"/>
            <a:ext cx="1981200" cy="914400"/>
          </a:xfrm>
          <a:prstGeom prst="wedgeRectCallout">
            <a:avLst>
              <a:gd name="adj1" fmla="val -46208"/>
              <a:gd name="adj2" fmla="val 101149"/>
            </a:avLst>
          </a:prstGeom>
          <a:solidFill>
            <a:srgbClr val="194D66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Search engines response with Safe-Search results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6324600" y="2667000"/>
            <a:ext cx="256460" cy="250981"/>
          </a:xfrm>
          <a:prstGeom prst="ellipse">
            <a:avLst/>
          </a:prstGeom>
          <a:solidFill>
            <a:srgbClr val="DC291E"/>
          </a:solidFill>
          <a:ln w="9525" cap="flat" cmpd="sng" algn="ctr">
            <a:solidFill>
              <a:srgbClr val="DC291E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/>
                <a:cs typeface="ＭＳ Ｐゴシック"/>
              </a:rPr>
              <a:t>3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76817304"/>
      </p:ext>
    </p:extLst>
  </p:cSld>
  <p:clrMapOvr>
    <a:masterClrMapping/>
  </p:clrMapOvr>
  <p:transition>
    <p:wipe dir="r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Proxy Avoidance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000" dirty="0"/>
              <a:t>Blocking known sites that:</a:t>
            </a:r>
          </a:p>
          <a:p>
            <a:pPr lvl="1"/>
            <a:r>
              <a:rPr lang="en-US" sz="1600" dirty="0"/>
              <a:t>Provide listing of HTTP Proxy services</a:t>
            </a:r>
          </a:p>
          <a:p>
            <a:pPr lvl="1"/>
            <a:r>
              <a:rPr lang="en-US" sz="1600" dirty="0"/>
              <a:t>Provide Proxy Avoidance techniques &amp; Instructions, software downloads </a:t>
            </a:r>
            <a:r>
              <a:rPr lang="en-US" sz="1600" dirty="0" err="1"/>
              <a:t>etc</a:t>
            </a:r>
            <a:endParaRPr lang="en-US" sz="1600" dirty="0"/>
          </a:p>
          <a:p>
            <a:pPr lvl="1"/>
            <a:r>
              <a:rPr lang="en-US" sz="1600" dirty="0"/>
              <a:t>(Language) Translate websites</a:t>
            </a:r>
          </a:p>
          <a:p>
            <a:pPr lvl="1"/>
            <a:endParaRPr lang="en-US" sz="1800" dirty="0"/>
          </a:p>
          <a:p>
            <a:r>
              <a:rPr lang="en-US" sz="2000" dirty="0"/>
              <a:t>Identify and rates redirected websites</a:t>
            </a:r>
          </a:p>
          <a:p>
            <a:pPr lvl="1"/>
            <a:r>
              <a:rPr lang="en-US" sz="1800" dirty="0"/>
              <a:t>Cache &amp; Translation sites</a:t>
            </a:r>
          </a:p>
          <a:p>
            <a:pPr lvl="1"/>
            <a:endParaRPr lang="en-US" sz="18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Rate sites by IP addresses</a:t>
            </a:r>
          </a:p>
          <a:p>
            <a:endParaRPr lang="en-US" sz="2000" dirty="0"/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680" y="3840845"/>
            <a:ext cx="6629400" cy="1365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580523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441148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SNMP Support</a:t>
            </a:r>
          </a:p>
          <a:p>
            <a:r>
              <a:rPr lang="en-US" sz="2000" dirty="0"/>
              <a:t>SNMP </a:t>
            </a:r>
            <a:r>
              <a:rPr lang="en-US" sz="2000" dirty="0" smtClean="0"/>
              <a:t>v1, v2c &amp; 3</a:t>
            </a:r>
            <a:endParaRPr lang="en-US" sz="2000" dirty="0"/>
          </a:p>
          <a:p>
            <a:r>
              <a:rPr lang="en-US" sz="2000" dirty="0" smtClean="0"/>
              <a:t>Traps</a:t>
            </a:r>
          </a:p>
          <a:p>
            <a:r>
              <a:rPr lang="en-US" sz="2000" dirty="0" smtClean="0"/>
              <a:t>MIBs</a:t>
            </a:r>
          </a:p>
          <a:p>
            <a:pPr lvl="1"/>
            <a:r>
              <a:rPr lang="en-US" sz="1600" dirty="0" smtClean="0"/>
              <a:t>Fortinet </a:t>
            </a:r>
            <a:r>
              <a:rPr lang="en-US" sz="1600" dirty="0"/>
              <a:t>proprietary </a:t>
            </a:r>
            <a:r>
              <a:rPr lang="en-US" sz="1600" dirty="0" smtClean="0"/>
              <a:t>MIBs</a:t>
            </a:r>
          </a:p>
          <a:p>
            <a:pPr lvl="1"/>
            <a:r>
              <a:rPr lang="en-US" sz="1600" dirty="0" smtClean="0"/>
              <a:t>standard </a:t>
            </a:r>
            <a:r>
              <a:rPr lang="en-US" sz="1600" dirty="0"/>
              <a:t>RFC 1213 </a:t>
            </a:r>
            <a:r>
              <a:rPr lang="en-US" sz="1600" dirty="0" smtClean="0"/>
              <a:t>&amp; 2665 </a:t>
            </a:r>
            <a:r>
              <a:rPr lang="en-US" sz="1600" dirty="0"/>
              <a:t>MIBs </a:t>
            </a:r>
          </a:p>
          <a:p>
            <a:pPr lvl="1"/>
            <a:endParaRPr lang="en-US" sz="18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589" y="1523999"/>
            <a:ext cx="4431575" cy="4119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4496545"/>
      </p:ext>
    </p:extLst>
  </p:cSld>
  <p:clrMapOvr>
    <a:masterClrMapping/>
  </p:clrMapOvr>
  <p:transition>
    <p:wipe dir="r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Proxy Avoidance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057400" y="121920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Defense-in-Depth</a:t>
            </a:r>
          </a:p>
        </p:txBody>
      </p:sp>
      <p:pic>
        <p:nvPicPr>
          <p:cNvPr id="9" name="Picture 8" descr="Web_Filter_Ic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667000"/>
            <a:ext cx="1031240" cy="8890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" name="Right Triangle 9"/>
          <p:cNvSpPr/>
          <p:nvPr/>
        </p:nvSpPr>
        <p:spPr bwMode="auto">
          <a:xfrm rot="10800000">
            <a:off x="2808357" y="373380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327286"/>
              </p:ext>
            </p:extLst>
          </p:nvPr>
        </p:nvGraphicFramePr>
        <p:xfrm>
          <a:off x="3048000" y="2057400"/>
          <a:ext cx="2590800" cy="233016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590800"/>
              </a:tblGrid>
              <a:tr h="37084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 marB="144000">
                    <a:solidFill>
                      <a:srgbClr val="D9D9D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Category = Proxy </a:t>
                      </a:r>
                    </a:p>
                  </a:txBody>
                  <a:tcPr marB="144000"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 bwMode="auto">
          <a:xfrm>
            <a:off x="2808357" y="3352800"/>
            <a:ext cx="25908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Application</a:t>
            </a:r>
            <a:r>
              <a:rPr kumimoji="0" lang="en-US" sz="200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Control</a:t>
            </a:r>
            <a:endParaRPr kumimoji="0" lang="en-US" sz="240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 descr="App_Control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0" y="2286000"/>
            <a:ext cx="1031240" cy="8890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5" name="Right Triangle 14"/>
          <p:cNvSpPr/>
          <p:nvPr/>
        </p:nvSpPr>
        <p:spPr bwMode="auto">
          <a:xfrm rot="10800000">
            <a:off x="5780157" y="373380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696989"/>
              </p:ext>
            </p:extLst>
          </p:nvPr>
        </p:nvGraphicFramePr>
        <p:xfrm>
          <a:off x="6019800" y="2057400"/>
          <a:ext cx="2590800" cy="233016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590800"/>
              </a:tblGrid>
              <a:tr h="37084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 marB="144000">
                    <a:solidFill>
                      <a:srgbClr val="D9D9D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http_proxy_activity </a:t>
                      </a:r>
                    </a:p>
                  </a:txBody>
                  <a:tcPr marB="144000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Rectangle 16"/>
          <p:cNvSpPr/>
          <p:nvPr/>
        </p:nvSpPr>
        <p:spPr bwMode="auto">
          <a:xfrm>
            <a:off x="5780157" y="3352800"/>
            <a:ext cx="25908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IPS Signature</a:t>
            </a:r>
            <a:endParaRPr kumimoji="0" lang="en-US" sz="240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Intrusion_Prevention_Ic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2267440"/>
            <a:ext cx="1031240" cy="8890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9" name="Cross 18"/>
          <p:cNvSpPr/>
          <p:nvPr/>
        </p:nvSpPr>
        <p:spPr bwMode="auto">
          <a:xfrm>
            <a:off x="1752600" y="2514600"/>
            <a:ext cx="1143000" cy="1066800"/>
          </a:xfrm>
          <a:prstGeom prst="plus">
            <a:avLst>
              <a:gd name="adj" fmla="val 32881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76200" y="4724400"/>
            <a:ext cx="8610600" cy="13716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mtClean="0"/>
              <a:t>Prevents Proxy Avoidance further …</a:t>
            </a:r>
          </a:p>
          <a:p>
            <a:pPr lvl="1"/>
            <a:r>
              <a:rPr lang="en-US" sz="1600" smtClean="0"/>
              <a:t>Application Control stops Proxy Avoidance applications</a:t>
            </a:r>
          </a:p>
          <a:p>
            <a:pPr lvl="1"/>
            <a:r>
              <a:rPr lang="en-US" sz="1600" smtClean="0"/>
              <a:t>IPS signature detects and block “zero-day” proxy activities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952385421"/>
      </p:ext>
    </p:extLst>
  </p:cSld>
  <p:clrMapOvr>
    <a:masterClrMapping/>
  </p:clrMapOvr>
  <p:transition>
    <p:wipe dir="r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Inspection Modes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004572"/>
              </p:ext>
            </p:extLst>
          </p:nvPr>
        </p:nvGraphicFramePr>
        <p:xfrm>
          <a:off x="609600" y="1371600"/>
          <a:ext cx="7924799" cy="432815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735651"/>
                <a:gridCol w="2094574"/>
                <a:gridCol w="2094574"/>
              </a:tblGrid>
              <a:tr h="198558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Flow Based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Proxy Based</a:t>
                      </a:r>
                      <a:endParaRPr lang="en-US" sz="16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Hardware Acceleration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HTTPS Deep-Scan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Active-X, Cookie &amp; Java Applet Filters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Other advance filtering options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Safe Search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Blocks non-safe</a:t>
                      </a:r>
                      <a:r>
                        <a:rPr lang="en-US" sz="1600" baseline="0" dirty="0" smtClean="0">
                          <a:sym typeface="Zapf Dingbats"/>
                        </a:rPr>
                        <a:t> search request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Inject Safe Search Parameters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Replacement Message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51815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Concurrent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 Sessions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Very High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Based on max proxy sessions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51815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Asymmetric Traffic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 Support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Yes. HTTP</a:t>
                      </a:r>
                      <a:r>
                        <a:rPr lang="en-US" sz="1600" baseline="0" dirty="0" smtClean="0">
                          <a:sym typeface="Zapf Dingbats"/>
                        </a:rPr>
                        <a:t> only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51815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Category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 actions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ym typeface="Zapf Dingbats"/>
                        </a:rPr>
                        <a:t>Auth</a:t>
                      </a:r>
                      <a:r>
                        <a:rPr lang="en-US" sz="1600" baseline="0" dirty="0" smtClean="0">
                          <a:sym typeface="Zapf Dingbats"/>
                        </a:rPr>
                        <a:t> &amp; Warning not supported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All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705111"/>
      </p:ext>
    </p:extLst>
  </p:cSld>
  <p:clrMapOvr>
    <a:masterClrMapping/>
  </p:clrMapOvr>
  <p:transition>
    <p:wipe dir="r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DLP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9611503"/>
              </p:ext>
            </p:extLst>
          </p:nvPr>
        </p:nvGraphicFramePr>
        <p:xfrm>
          <a:off x="440801" y="1344654"/>
          <a:ext cx="3987266" cy="3183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DLP Sensor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Document Fingerprinting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 name, type &amp; size Filter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Encrypted file/message Filter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Watermark Filter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Sample profiles: SSN, credit card number,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etc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detection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Content Archive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Archive Email, FTP, HTTP, IM, and session control content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81826" y="4358385"/>
            <a:ext cx="4124908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protects intellectual property from internal </a:t>
            </a:r>
            <a:r>
              <a:rPr lang="en-US" sz="1800" b="1" dirty="0" smtClean="0"/>
              <a:t>mishandling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Prevents sensitive information from transmitting to unauthorized networks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1747" y="3926916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DLP Sensor Filter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683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811" y="1536229"/>
            <a:ext cx="3579356" cy="2283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3354029"/>
      </p:ext>
    </p:extLst>
  </p:cSld>
  <p:clrMapOvr>
    <a:masterClrMapping/>
  </p:clrMapOvr>
  <p:transition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ight Triangle 19"/>
          <p:cNvSpPr/>
          <p:nvPr/>
        </p:nvSpPr>
        <p:spPr bwMode="auto">
          <a:xfrm rot="10800000">
            <a:off x="236286" y="3643418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9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901299"/>
              </p:ext>
            </p:extLst>
          </p:nvPr>
        </p:nvGraphicFramePr>
        <p:xfrm>
          <a:off x="413014" y="3079354"/>
          <a:ext cx="8444437" cy="2861200"/>
        </p:xfrm>
        <a:graphic>
          <a:graphicData uri="http://schemas.openxmlformats.org/drawingml/2006/table">
            <a:tbl>
              <a:tblPr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444437"/>
              </a:tblGrid>
              <a:tr h="2861200">
                <a:tc>
                  <a:txBody>
                    <a:bodyPr/>
                    <a:lstStyle/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dirty="0"/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980281" y="1485138"/>
            <a:ext cx="6566607" cy="1399044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Data leakage can be intentional or unintentional result of human/software error, it is often the result of specific, targeted actions, sometimes by trusted insiders, which leads to the loss of sensitive information.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5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mtClean="0"/>
              <a:t>Overview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DLP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683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 bwMode="auto">
          <a:xfrm>
            <a:off x="533401" y="4226095"/>
            <a:ext cx="2514600" cy="47625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buClr>
                <a:schemeClr val="accent2"/>
              </a:buClr>
            </a:pPr>
            <a:r>
              <a:rPr lang="en-US" sz="2000" b="1" dirty="0" smtClean="0"/>
              <a:t>Data at Rest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381056" y="4753805"/>
            <a:ext cx="26969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>
              <a:buClr>
                <a:srgbClr val="FF3300"/>
              </a:buClr>
            </a:pPr>
            <a:r>
              <a:rPr lang="en-US" sz="1200" dirty="0"/>
              <a:t>Scanning of content storage repositories, to identify where sensitive data exists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3311825" y="4227829"/>
            <a:ext cx="2514600" cy="47625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buClr>
                <a:schemeClr val="accent2"/>
              </a:buClr>
            </a:pPr>
            <a:r>
              <a:rPr lang="en-US" sz="2000" b="1" dirty="0" smtClean="0"/>
              <a:t>Data at Motion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2953269" y="4753805"/>
            <a:ext cx="286918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>
              <a:buClr>
                <a:srgbClr val="FF3300"/>
              </a:buClr>
            </a:pPr>
            <a:r>
              <a:rPr lang="en-US" sz="1200" dirty="0"/>
              <a:t>Intercepting and inspecting traffic which is traversing the network, to identify potentially sensitive data</a:t>
            </a:r>
          </a:p>
          <a:p>
            <a:pPr marL="742950" lvl="2" indent="-342900">
              <a:buClr>
                <a:srgbClr val="FF3300"/>
              </a:buClr>
              <a:buFont typeface="Arial Narrow" charset="0"/>
              <a:buAutoNum type="arabicPeriod"/>
            </a:pPr>
            <a:endParaRPr lang="en-US" sz="1000" b="1" dirty="0"/>
          </a:p>
        </p:txBody>
      </p:sp>
      <p:sp>
        <p:nvSpPr>
          <p:cNvPr id="12" name="Rectangle 11"/>
          <p:cNvSpPr/>
          <p:nvPr/>
        </p:nvSpPr>
        <p:spPr>
          <a:xfrm>
            <a:off x="6117413" y="4753805"/>
            <a:ext cx="26108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>
              <a:buClr>
                <a:srgbClr val="FF3300"/>
              </a:buClr>
            </a:pPr>
            <a:r>
              <a:rPr lang="en-US" sz="1200" dirty="0"/>
              <a:t>Endpoint solutions that monitor endpoint system activity and identify sensitive data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6111774" y="4218801"/>
            <a:ext cx="2514600" cy="47625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buClr>
                <a:schemeClr val="accent2"/>
              </a:buClr>
            </a:pPr>
            <a:r>
              <a:rPr lang="en-US" sz="2000" b="1" dirty="0" smtClean="0"/>
              <a:t>Data in Use</a:t>
            </a:r>
            <a:endParaRPr lang="en-US" sz="2000" dirty="0"/>
          </a:p>
        </p:txBody>
      </p:sp>
      <p:pic>
        <p:nvPicPr>
          <p:cNvPr id="14" name="Picture 13" descr="FortiGate_Icon_2U_L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4794" y="3673922"/>
            <a:ext cx="1111868" cy="778308"/>
          </a:xfrm>
          <a:prstGeom prst="rect">
            <a:avLst/>
          </a:prstGeom>
        </p:spPr>
      </p:pic>
      <p:sp>
        <p:nvSpPr>
          <p:cNvPr id="18" name="Rectangle 20"/>
          <p:cNvSpPr/>
          <p:nvPr/>
        </p:nvSpPr>
        <p:spPr bwMode="auto">
          <a:xfrm>
            <a:off x="236771" y="3240895"/>
            <a:ext cx="6080755" cy="396615"/>
          </a:xfrm>
          <a:custGeom>
            <a:avLst/>
            <a:gdLst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843817 w 2846796"/>
              <a:gd name="connsiteY2" fmla="*/ 17973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575818 w 2846796"/>
              <a:gd name="connsiteY2" fmla="*/ 17973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669035 w 2846796"/>
              <a:gd name="connsiteY2" fmla="*/ 19138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727296 w 2846796"/>
              <a:gd name="connsiteY2" fmla="*/ 20303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762566 w 2846796"/>
              <a:gd name="connsiteY2" fmla="*/ 213374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  <a:gd name="connsiteX0" fmla="*/ 0 w 2846796"/>
              <a:gd name="connsiteY0" fmla="*/ 0 h 381000"/>
              <a:gd name="connsiteX1" fmla="*/ 2800265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  <a:gd name="connsiteX0" fmla="*/ 0 w 2846796"/>
              <a:gd name="connsiteY0" fmla="*/ 0 h 381000"/>
              <a:gd name="connsiteX1" fmla="*/ 2764074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6796" h="381000">
                <a:moveTo>
                  <a:pt x="0" y="0"/>
                </a:moveTo>
                <a:lnTo>
                  <a:pt x="2764074" y="0"/>
                </a:lnTo>
                <a:lnTo>
                  <a:pt x="2846796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latin typeface="Arial" charset="0"/>
                <a:ea typeface="ＭＳ Ｐゴシック" charset="0"/>
                <a:cs typeface="ＭＳ Ｐゴシック" charset="0"/>
              </a:rPr>
              <a:t>DLP solutions typically have 3 main </a:t>
            </a:r>
            <a:r>
              <a:rPr lang="en-US" sz="1600" dirty="0" smtClean="0">
                <a:latin typeface="Arial" charset="0"/>
                <a:ea typeface="ＭＳ Ｐゴシック" charset="0"/>
                <a:cs typeface="ＭＳ Ｐゴシック" charset="0"/>
              </a:rPr>
              <a:t>components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870" y="1614279"/>
            <a:ext cx="1024003" cy="10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55651"/>
      </p:ext>
    </p:extLst>
  </p:cSld>
  <p:clrMapOvr>
    <a:masterClrMapping/>
  </p:clrMapOvr>
  <p:transition>
    <p:wipe dir="r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DLP Sensor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6438" y="3379226"/>
            <a:ext cx="8462377" cy="2421421"/>
          </a:xfrm>
        </p:spPr>
        <p:txBody>
          <a:bodyPr numCol="3" spcCol="360000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DLP </a:t>
            </a:r>
            <a:r>
              <a:rPr lang="en-US" sz="2000" b="1" dirty="0">
                <a:solidFill>
                  <a:schemeClr val="accent4"/>
                </a:solidFill>
              </a:rPr>
              <a:t>Actions (per</a:t>
            </a:r>
            <a:r>
              <a:rPr lang="en-US" sz="2000" b="1" dirty="0" smtClean="0">
                <a:solidFill>
                  <a:schemeClr val="accent4"/>
                </a:solidFill>
              </a:rPr>
              <a:t>-rules)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Log (Full Content Archive or Summary)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Block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Quarantine User, IP or Interface</a:t>
            </a:r>
          </a:p>
          <a:p>
            <a:pPr marL="0" indent="0">
              <a:buNone/>
            </a:pPr>
            <a:endParaRPr lang="en-US" sz="2000" b="1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DLP Rule Filters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Finger Print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File size, type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Regular Expression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Encrypted</a:t>
            </a:r>
          </a:p>
          <a:p>
            <a:endParaRPr lang="en-US" sz="2000" b="1" dirty="0" smtClean="0">
              <a:solidFill>
                <a:schemeClr val="accent4"/>
              </a:solidFill>
            </a:endParaRPr>
          </a:p>
          <a:p>
            <a:endParaRPr lang="en-US" sz="2000" b="1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File Type Supported</a:t>
            </a:r>
          </a:p>
          <a:p>
            <a:r>
              <a:rPr lang="en-US" sz="1800" dirty="0" smtClean="0">
                <a:solidFill>
                  <a:srgbClr val="36424A"/>
                </a:solidFill>
              </a:rPr>
              <a:t>Text file</a:t>
            </a:r>
          </a:p>
          <a:p>
            <a:r>
              <a:rPr lang="en-US" sz="1800" dirty="0" smtClean="0">
                <a:solidFill>
                  <a:srgbClr val="36424A"/>
                </a:solidFill>
              </a:rPr>
              <a:t>PDF</a:t>
            </a:r>
            <a:endParaRPr lang="en-US" sz="1800" dirty="0">
              <a:solidFill>
                <a:srgbClr val="36424A"/>
              </a:solidFill>
            </a:endParaRPr>
          </a:p>
          <a:p>
            <a:r>
              <a:rPr lang="en-US" sz="1800" dirty="0" smtClean="0">
                <a:solidFill>
                  <a:srgbClr val="36424A"/>
                </a:solidFill>
              </a:rPr>
              <a:t>MS Word</a:t>
            </a:r>
            <a:endParaRPr lang="en-US" sz="1800" dirty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DLP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683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071" y="1775708"/>
            <a:ext cx="724309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lvl="0" indent="-173038">
              <a:spcBef>
                <a:spcPct val="20000"/>
              </a:spcBef>
              <a:buClr>
                <a:srgbClr val="C00000"/>
              </a:buClr>
              <a:buSzPct val="100000"/>
              <a:buFont typeface="Arial"/>
              <a:buChar char="•"/>
            </a:pPr>
            <a:r>
              <a:rPr lang="en-US" sz="2000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Can either be proxy or flow based</a:t>
            </a:r>
          </a:p>
          <a:p>
            <a:pPr marL="173038" lvl="0" indent="-173038">
              <a:spcBef>
                <a:spcPct val="20000"/>
              </a:spcBef>
              <a:buClr>
                <a:srgbClr val="C00000"/>
              </a:buClr>
              <a:buSzPct val="100000"/>
              <a:buFont typeface="Arial"/>
              <a:buChar char="•"/>
            </a:pPr>
            <a:r>
              <a:rPr lang="en-US" sz="2000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Host a set of DLP rules</a:t>
            </a:r>
          </a:p>
          <a:p>
            <a:pPr marL="173038" lvl="0" indent="-173038">
              <a:spcBef>
                <a:spcPct val="20000"/>
              </a:spcBef>
              <a:buClr>
                <a:srgbClr val="C00000"/>
              </a:buClr>
              <a:buSzPct val="100000"/>
              <a:buFont typeface="Arial"/>
              <a:buChar char="•"/>
            </a:pPr>
            <a:r>
              <a:rPr lang="en-US" sz="2000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A DLP Sensor is applied to protection profile</a:t>
            </a: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8178" y="1372825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24264"/>
      </p:ext>
    </p:extLst>
  </p:cSld>
  <p:clrMapOvr>
    <a:masterClrMapping/>
  </p:clrMapOvr>
  <p:transition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Client Reputation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50" y="83883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45963" y="4988814"/>
            <a:ext cx="7538332" cy="112734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36424A"/>
                </a:solidFill>
              </a:rPr>
              <a:t>Cumulative </a:t>
            </a:r>
            <a:r>
              <a:rPr lang="en-US" dirty="0">
                <a:solidFill>
                  <a:srgbClr val="36424A"/>
                </a:solidFill>
              </a:rPr>
              <a:t>security ranking </a:t>
            </a:r>
            <a:r>
              <a:rPr lang="en-US" dirty="0" smtClean="0">
                <a:solidFill>
                  <a:srgbClr val="36424A"/>
                </a:solidFill>
              </a:rPr>
              <a:t>system of </a:t>
            </a:r>
            <a:r>
              <a:rPr lang="en-US" dirty="0">
                <a:solidFill>
                  <a:srgbClr val="36424A"/>
                </a:solidFill>
              </a:rPr>
              <a:t>each device based on a range of behaviors and provides specific, actionable information 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6292263" y="1432344"/>
            <a:ext cx="2544763" cy="3175000"/>
          </a:xfrm>
          <a:prstGeom prst="roundRect">
            <a:avLst>
              <a:gd name="adj" fmla="val 731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/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6441247" y="3950119"/>
            <a:ext cx="2222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 dirty="0" smtClean="0">
                <a:solidFill>
                  <a:schemeClr val="accent1"/>
                </a:solidFill>
                <a:latin typeface="Helvetica 55 Roman" charset="0"/>
                <a:cs typeface="Helvetica 55 Roman" charset="0"/>
              </a:rPr>
              <a:t>Ranking &amp; Report</a:t>
            </a:r>
            <a:endParaRPr lang="en-US" sz="1800" b="1" dirty="0">
              <a:solidFill>
                <a:schemeClr val="accent1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6668652" y="1476794"/>
            <a:ext cx="1836435" cy="84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2000" b="1" dirty="0">
                <a:solidFill>
                  <a:srgbClr val="5F5F5F"/>
                </a:solidFill>
              </a:rPr>
              <a:t>Threat Status</a:t>
            </a:r>
          </a:p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charset="0"/>
              <a:buNone/>
            </a:pPr>
            <a:r>
              <a:rPr lang="en-US" sz="1200" b="1" i="1" dirty="0">
                <a:solidFill>
                  <a:srgbClr val="5F5F5F"/>
                </a:solidFill>
              </a:rPr>
              <a:t>Real Time, Relative,</a:t>
            </a:r>
          </a:p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charset="0"/>
              <a:buNone/>
            </a:pPr>
            <a:r>
              <a:rPr lang="en-US" sz="1200" b="1" i="1" dirty="0">
                <a:solidFill>
                  <a:srgbClr val="5F5F5F"/>
                </a:solidFill>
              </a:rPr>
              <a:t>Drill-down, Correlated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0" y="2453640"/>
            <a:ext cx="2073427" cy="117348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 bwMode="auto">
          <a:xfrm>
            <a:off x="5631863" y="2415006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defTabSz="914400">
              <a:defRPr/>
            </a:pPr>
            <a:endParaRPr lang="en-US" sz="24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2329863" y="1432344"/>
            <a:ext cx="3662363" cy="3175000"/>
          </a:xfrm>
          <a:prstGeom prst="roundRect">
            <a:avLst>
              <a:gd name="adj" fmla="val 5472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/>
          </a:p>
        </p:txBody>
      </p:sp>
      <p:sp>
        <p:nvSpPr>
          <p:cNvPr id="13" name="Right Arrow 12"/>
          <p:cNvSpPr/>
          <p:nvPr/>
        </p:nvSpPr>
        <p:spPr bwMode="auto">
          <a:xfrm>
            <a:off x="1632951" y="2419769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defTabSz="914400">
              <a:defRPr/>
            </a:pPr>
            <a:endParaRPr lang="en-US" sz="24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3" name="TextBox 16"/>
          <p:cNvSpPr txBox="1">
            <a:spLocks noChangeArrowheads="1"/>
          </p:cNvSpPr>
          <p:nvPr/>
        </p:nvSpPr>
        <p:spPr bwMode="auto">
          <a:xfrm>
            <a:off x="2494963" y="3815181"/>
            <a:ext cx="1592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>
                <a:solidFill>
                  <a:schemeClr val="accent1"/>
                </a:solidFill>
                <a:latin typeface="Helvetica 55 Roman" charset="0"/>
                <a:cs typeface="Helvetica 55 Roman" charset="0"/>
              </a:rPr>
              <a:t>Policy Enforcement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2707688" y="1859381"/>
            <a:ext cx="3177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173038" indent="-173038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charset="0"/>
              <a:buNone/>
            </a:pPr>
            <a:r>
              <a:rPr lang="en-US" sz="2000" b="1" dirty="0">
                <a:solidFill>
                  <a:srgbClr val="5F5F5F"/>
                </a:solidFill>
              </a:rPr>
              <a:t>Multiple Scoring Vectors</a:t>
            </a: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2863263" y="1527594"/>
            <a:ext cx="2890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173038" indent="-173038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charset="0"/>
              <a:buNone/>
            </a:pPr>
            <a:r>
              <a:rPr lang="en-US" sz="2000" b="1" dirty="0">
                <a:solidFill>
                  <a:srgbClr val="5F5F5F"/>
                </a:solidFill>
              </a:rPr>
              <a:t>Reputation by Activity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2676" y="2305469"/>
            <a:ext cx="1035050" cy="1463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1501" y="2796006"/>
            <a:ext cx="447675" cy="38576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651" y="2789656"/>
            <a:ext cx="452437" cy="39211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3001" y="2338806"/>
            <a:ext cx="446087" cy="38576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5151" y="2338806"/>
            <a:ext cx="447675" cy="38576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5151" y="3297656"/>
            <a:ext cx="447675" cy="38576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651" y="3296069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20"/>
          <p:cNvSpPr txBox="1">
            <a:spLocks noChangeArrowheads="1"/>
          </p:cNvSpPr>
          <p:nvPr/>
        </p:nvSpPr>
        <p:spPr bwMode="auto">
          <a:xfrm>
            <a:off x="4301538" y="3815181"/>
            <a:ext cx="1592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>
                <a:solidFill>
                  <a:schemeClr val="accent1"/>
                </a:solidFill>
                <a:latin typeface="Helvetica 55 Roman" charset="0"/>
                <a:cs typeface="Helvetica 55 Roman" charset="0"/>
              </a:rPr>
              <a:t>Score Computation</a:t>
            </a:r>
          </a:p>
        </p:txBody>
      </p:sp>
      <p:sp>
        <p:nvSpPr>
          <p:cNvPr id="14" name="Rounded Rectangle 13"/>
          <p:cNvSpPr/>
          <p:nvPr/>
        </p:nvSpPr>
        <p:spPr bwMode="auto">
          <a:xfrm>
            <a:off x="326438" y="1421231"/>
            <a:ext cx="1693863" cy="3176588"/>
          </a:xfrm>
          <a:prstGeom prst="roundRect">
            <a:avLst>
              <a:gd name="adj" fmla="val 9844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/>
          </a:p>
        </p:txBody>
      </p:sp>
      <p:pic>
        <p:nvPicPr>
          <p:cNvPr id="15" name="Picture 14" descr="Monitor_Rt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9226" y="1746669"/>
            <a:ext cx="381000" cy="59213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4" descr="User-Green-Male_R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726" y="2134019"/>
            <a:ext cx="52228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0" descr="User-Exec-Female_Rt-s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38" y="2341981"/>
            <a:ext cx="5207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2" descr="User-Exec-Male_Rt-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76" y="1926056"/>
            <a:ext cx="52228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MobilePhone_Rt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301" y="2394369"/>
            <a:ext cx="244475" cy="512762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Laptop-Rt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6388" y="2513431"/>
            <a:ext cx="644525" cy="61595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2" descr="User-Green-Female_Rt-s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001" y="2738856"/>
            <a:ext cx="52228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"/>
          <p:cNvSpPr txBox="1">
            <a:spLocks noChangeArrowheads="1"/>
          </p:cNvSpPr>
          <p:nvPr/>
        </p:nvSpPr>
        <p:spPr bwMode="auto">
          <a:xfrm>
            <a:off x="326438" y="3950119"/>
            <a:ext cx="1706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>
                <a:solidFill>
                  <a:schemeClr val="accent1"/>
                </a:solidFill>
                <a:latin typeface="Helvetica 55 Roman" charset="0"/>
                <a:cs typeface="Helvetica 55 Roman" charset="0"/>
              </a:rPr>
              <a:t>Identification</a:t>
            </a:r>
          </a:p>
        </p:txBody>
      </p:sp>
    </p:spTree>
    <p:extLst>
      <p:ext uri="{BB962C8B-B14F-4D97-AF65-F5344CB8AC3E}">
        <p14:creationId xmlns:p14="http://schemas.microsoft.com/office/powerpoint/2010/main" val="18857196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Client Reputation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50" y="83883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37395" y="2338892"/>
            <a:ext cx="2998350" cy="274082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Client Reputation Profile</a:t>
            </a:r>
          </a:p>
          <a:p>
            <a:r>
              <a:rPr lang="en-US" sz="2000" dirty="0">
                <a:solidFill>
                  <a:srgbClr val="36424A"/>
                </a:solidFill>
              </a:rPr>
              <a:t>1 Profile Per </a:t>
            </a:r>
            <a:r>
              <a:rPr lang="en-US" sz="2000" dirty="0" err="1" smtClean="0">
                <a:solidFill>
                  <a:srgbClr val="36424A"/>
                </a:solidFill>
              </a:rPr>
              <a:t>vdom</a:t>
            </a:r>
            <a:endParaRPr lang="en-US" sz="2000" dirty="0" smtClean="0">
              <a:solidFill>
                <a:srgbClr val="36424A"/>
              </a:solidFill>
            </a:endParaRPr>
          </a:p>
          <a:p>
            <a:r>
              <a:rPr lang="en-US" sz="2000" dirty="0" smtClean="0">
                <a:solidFill>
                  <a:srgbClr val="36424A"/>
                </a:solidFill>
              </a:rPr>
              <a:t>Predefined default definition settings</a:t>
            </a:r>
          </a:p>
          <a:p>
            <a:r>
              <a:rPr lang="en-US" sz="2000" dirty="0">
                <a:solidFill>
                  <a:schemeClr val="tx1"/>
                </a:solidFill>
              </a:rPr>
              <a:t>Score tracking on Traffic </a:t>
            </a:r>
            <a:r>
              <a:rPr lang="en-US" sz="2000" dirty="0" smtClean="0">
                <a:solidFill>
                  <a:schemeClr val="tx1"/>
                </a:solidFill>
              </a:rPr>
              <a:t>Log</a:t>
            </a:r>
            <a:endParaRPr lang="en-US" sz="2000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90" y="1990838"/>
            <a:ext cx="5538860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94730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3053879"/>
            <a:ext cx="8229600" cy="3174825"/>
          </a:xfrm>
        </p:spPr>
        <p:txBody>
          <a:bodyPr numCol="2"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Client Reputation Definition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Application : Botnet, P2P, proxy, Games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Web Activity: Visit to Potentially liable, adult/mature content, bandwidth consuming, security risk sites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Malware Detection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IPS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Denied packets</a:t>
            </a:r>
          </a:p>
          <a:p>
            <a:endParaRPr lang="en-US" sz="2000" dirty="0">
              <a:solidFill>
                <a:srgbClr val="36424A"/>
              </a:solidFill>
            </a:endParaRPr>
          </a:p>
          <a:p>
            <a:r>
              <a:rPr lang="en-US" sz="2000" dirty="0" smtClean="0">
                <a:solidFill>
                  <a:srgbClr val="36424A"/>
                </a:solidFill>
              </a:rPr>
              <a:t>Bad connection attempts</a:t>
            </a:r>
          </a:p>
          <a:p>
            <a:pPr lvl="1"/>
            <a:r>
              <a:rPr lang="en-US" sz="1800" dirty="0" smtClean="0">
                <a:solidFill>
                  <a:srgbClr val="36424A"/>
                </a:solidFill>
              </a:rPr>
              <a:t>DNS name Lookups that doesn’t exist</a:t>
            </a:r>
          </a:p>
          <a:p>
            <a:pPr lvl="1"/>
            <a:r>
              <a:rPr lang="en-US" sz="1800" dirty="0" smtClean="0">
                <a:solidFill>
                  <a:srgbClr val="36424A"/>
                </a:solidFill>
              </a:rPr>
              <a:t> IP address with no routes</a:t>
            </a:r>
          </a:p>
          <a:p>
            <a:pPr lvl="1"/>
            <a:r>
              <a:rPr lang="en-US" sz="1800" dirty="0" smtClean="0">
                <a:solidFill>
                  <a:srgbClr val="36424A"/>
                </a:solidFill>
              </a:rPr>
              <a:t>HTTP 404 Errors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Geographical Locations (CLI)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Blocked URL/application categories (CLI)</a:t>
            </a:r>
            <a:endParaRPr lang="en-US" sz="2000" dirty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Client Reputation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50" y="83883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65" y="1882349"/>
            <a:ext cx="8296145" cy="864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99155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23617"/>
          <a:stretch/>
        </p:blipFill>
        <p:spPr>
          <a:xfrm rot="20866195">
            <a:off x="972564" y="1679775"/>
            <a:ext cx="3315854" cy="3277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Monitoring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620980" y="2125146"/>
            <a:ext cx="4106355" cy="1497383"/>
          </a:xfrm>
        </p:spPr>
        <p:txBody>
          <a:bodyPr/>
          <a:lstStyle/>
          <a:p>
            <a:r>
              <a:rPr lang="en-US" sz="2000" dirty="0" smtClean="0"/>
              <a:t>Default report template on FortiGate and FortiAnalyzer</a:t>
            </a:r>
          </a:p>
          <a:p>
            <a:r>
              <a:rPr lang="en-US" sz="2000" dirty="0" smtClean="0"/>
              <a:t>Summary for 7 days period</a:t>
            </a:r>
          </a:p>
          <a:p>
            <a:endParaRPr lang="en-US" sz="2000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567641" y="3815401"/>
            <a:ext cx="7894252" cy="2172741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>
              <a:spcBef>
                <a:spcPts val="600"/>
              </a:spcBef>
              <a:buClr>
                <a:schemeClr val="accent4"/>
              </a:buClr>
            </a:pPr>
            <a:r>
              <a:rPr lang="en-US" sz="2000" b="1" dirty="0" smtClean="0">
                <a:solidFill>
                  <a:schemeClr val="accent4"/>
                </a:solidFill>
                <a:latin typeface="Arial Narrow"/>
                <a:cs typeface="Arial Narrow"/>
              </a:rPr>
              <a:t>Client Reputation Report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>
                <a:latin typeface="Arial Narrow"/>
                <a:cs typeface="Arial Narrow"/>
              </a:rPr>
              <a:t>Score Summary </a:t>
            </a:r>
            <a:endParaRPr lang="en-US" sz="2000" dirty="0" smtClean="0">
              <a:latin typeface="Arial Narrow"/>
              <a:cs typeface="Arial Narrow"/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 smtClean="0">
                <a:latin typeface="Arial Narrow"/>
                <a:cs typeface="Arial Narrow"/>
              </a:rPr>
              <a:t>Number </a:t>
            </a:r>
            <a:r>
              <a:rPr lang="en-US" sz="2000" dirty="0">
                <a:latin typeface="Arial Narrow"/>
                <a:cs typeface="Arial Narrow"/>
              </a:rPr>
              <a:t>of Incidents </a:t>
            </a:r>
            <a:r>
              <a:rPr lang="en-US" sz="2000" dirty="0" smtClean="0">
                <a:latin typeface="Arial Narrow"/>
                <a:cs typeface="Arial Narrow"/>
              </a:rPr>
              <a:t>Statistics </a:t>
            </a:r>
            <a:endParaRPr lang="en-US" sz="2000" dirty="0">
              <a:latin typeface="Arial Narrow"/>
              <a:cs typeface="Arial Narrow"/>
            </a:endParaRP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>
                <a:latin typeface="Arial Narrow"/>
                <a:cs typeface="Arial Narrow"/>
              </a:rPr>
              <a:t>Top </a:t>
            </a:r>
            <a:r>
              <a:rPr lang="en-US" sz="2000" dirty="0" smtClean="0">
                <a:latin typeface="Arial Narrow"/>
                <a:cs typeface="Arial Narrow"/>
              </a:rPr>
              <a:t>Users/Device </a:t>
            </a:r>
            <a:r>
              <a:rPr lang="en-US" sz="2000" dirty="0">
                <a:latin typeface="Arial Narrow"/>
                <a:cs typeface="Arial Narrow"/>
              </a:rPr>
              <a:t>by </a:t>
            </a:r>
            <a:r>
              <a:rPr lang="en-US" sz="2000" dirty="0" smtClean="0">
                <a:latin typeface="Arial Narrow"/>
                <a:cs typeface="Arial Narrow"/>
              </a:rPr>
              <a:t>Reputation </a:t>
            </a:r>
            <a:r>
              <a:rPr lang="en-US" sz="2000" dirty="0">
                <a:latin typeface="Arial Narrow"/>
                <a:cs typeface="Arial Narrow"/>
              </a:rPr>
              <a:t>Scores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>
                <a:latin typeface="Arial Narrow"/>
                <a:cs typeface="Arial Narrow"/>
              </a:rPr>
              <a:t>Top </a:t>
            </a:r>
            <a:r>
              <a:rPr lang="en-US" sz="2000" dirty="0" smtClean="0">
                <a:latin typeface="Arial Narrow"/>
                <a:cs typeface="Arial Narrow"/>
              </a:rPr>
              <a:t>Users/Device </a:t>
            </a:r>
            <a:r>
              <a:rPr lang="en-US" sz="2000" dirty="0">
                <a:latin typeface="Arial Narrow"/>
                <a:cs typeface="Arial Narrow"/>
              </a:rPr>
              <a:t>with Increased Scores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2000" dirty="0" smtClean="0"/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Client Reputation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4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50" y="83883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53065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Vulnerability Scanning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5985431"/>
              </p:ext>
            </p:extLst>
          </p:nvPr>
        </p:nvGraphicFramePr>
        <p:xfrm>
          <a:off x="440801" y="1344654"/>
          <a:ext cx="3987266" cy="29092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Vulnerability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Asset Discovery &amp; OS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Manual or scheduled scans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Results visible on monitor, logs and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Links to FortiGuard Threat Encyclopedia for details &amp; remediation advice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FortiAnalyzer Integration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Report correlation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43512" y="4395816"/>
            <a:ext cx="4124908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Protect network </a:t>
            </a:r>
            <a:r>
              <a:rPr lang="en-US" sz="1800" b="1" dirty="0"/>
              <a:t>assets (servers and workstations) by scanning them for security </a:t>
            </a:r>
            <a:r>
              <a:rPr lang="en-US" sz="1800" b="1" dirty="0" smtClean="0"/>
              <a:t>weaknesses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Facilitate Proactive patching against known vulnerabilities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97769" y="3786189"/>
            <a:ext cx="2253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Vulnerability Scan report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2" y="105098"/>
            <a:ext cx="1049295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893" y="1661398"/>
            <a:ext cx="3848643" cy="1975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04754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69470"/>
            <a:ext cx="8061653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 smtClean="0">
                <a:solidFill>
                  <a:srgbClr val="C00000"/>
                </a:solidFill>
              </a:rPr>
              <a:t>sFlow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r>
              <a:rPr lang="en-US" sz="2000" dirty="0"/>
              <a:t>monitoring the traffic on </a:t>
            </a:r>
            <a:r>
              <a:rPr lang="en-US" sz="2000" dirty="0" smtClean="0"/>
              <a:t>the network </a:t>
            </a:r>
            <a:r>
              <a:rPr lang="en-US" sz="2000" dirty="0"/>
              <a:t>to identify areas on the network that may impact performance and </a:t>
            </a:r>
            <a:r>
              <a:rPr lang="en-US" sz="2000" dirty="0" smtClean="0"/>
              <a:t>throughput</a:t>
            </a:r>
          </a:p>
          <a:p>
            <a:r>
              <a:rPr lang="en-US" sz="2000" dirty="0" err="1"/>
              <a:t>sFlow</a:t>
            </a:r>
            <a:r>
              <a:rPr lang="en-US" sz="2000" dirty="0"/>
              <a:t> Agent is embedded in the FortiGate </a:t>
            </a:r>
            <a:r>
              <a:rPr lang="en-US" sz="2000" dirty="0" smtClean="0"/>
              <a:t>unit, sends </a:t>
            </a:r>
            <a:r>
              <a:rPr lang="en-US" sz="2000" dirty="0"/>
              <a:t>the sampled traffic </a:t>
            </a:r>
            <a:r>
              <a:rPr lang="en-US" sz="2000" dirty="0" smtClean="0"/>
              <a:t>to an external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 party </a:t>
            </a:r>
            <a:r>
              <a:rPr lang="en-US" sz="2000" dirty="0" err="1" smtClean="0"/>
              <a:t>sFlow</a:t>
            </a:r>
            <a:r>
              <a:rPr lang="en-US" sz="2000" dirty="0" smtClean="0"/>
              <a:t> Collector/</a:t>
            </a:r>
            <a:r>
              <a:rPr lang="en-US" sz="2000" dirty="0"/>
              <a:t>Analyzer. </a:t>
            </a:r>
          </a:p>
          <a:p>
            <a:r>
              <a:rPr lang="en-US" sz="2000" dirty="0" smtClean="0"/>
              <a:t>Available on CLI only</a:t>
            </a:r>
          </a:p>
          <a:p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9756" y="3164999"/>
            <a:ext cx="4715888" cy="2764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369659" y="5974503"/>
            <a:ext cx="28995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/>
              <a:t>3</a:t>
            </a:r>
            <a:r>
              <a:rPr lang="en-US" sz="1050" b="1" baseline="30000" dirty="0" smtClean="0"/>
              <a:t>rd</a:t>
            </a:r>
            <a:r>
              <a:rPr lang="en-US" sz="1050" b="1" dirty="0" smtClean="0"/>
              <a:t> Party </a:t>
            </a:r>
            <a:r>
              <a:rPr lang="en-US" sz="1050" b="1" dirty="0" err="1" smtClean="0"/>
              <a:t>sFlow</a:t>
            </a:r>
            <a:r>
              <a:rPr lang="en-US" sz="1050" b="1" dirty="0" smtClean="0"/>
              <a:t> Analyzer - </a:t>
            </a:r>
            <a:r>
              <a:rPr lang="en-US" sz="1050" b="1" dirty="0" err="1"/>
              <a:t>s</a:t>
            </a:r>
            <a:r>
              <a:rPr lang="en-US" sz="1050" b="1" dirty="0" err="1" smtClean="0"/>
              <a:t>Flow</a:t>
            </a:r>
            <a:r>
              <a:rPr lang="en-US" sz="1050" b="1" dirty="0" smtClean="0"/>
              <a:t> </a:t>
            </a:r>
            <a:r>
              <a:rPr lang="en-US" sz="1050" b="1" dirty="0"/>
              <a:t>Trend</a:t>
            </a:r>
            <a:endParaRPr lang="en-US" sz="105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4965327"/>
      </p:ext>
    </p:extLst>
  </p:cSld>
  <p:clrMapOvr>
    <a:masterClrMapping/>
  </p:clrMapOvr>
  <p:transition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4486580"/>
              </p:ext>
            </p:extLst>
          </p:nvPr>
        </p:nvGraphicFramePr>
        <p:xfrm>
          <a:off x="440801" y="1344654"/>
          <a:ext cx="3987266" cy="477539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Integrated Wireless Controller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Based on CAPWAP RFC standards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 up to 1024 APs per controller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QoS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Support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Security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IDS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WPA/WPA2-Personal and WPA/WPA2-Enterprise (802.11i), Captive portal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Rogue AP monitoring and suppression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FortiPlanner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Automatic Radio Resource Provisioning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Fast Roaming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Mesh &amp; Bridging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Loadbalancing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Secures wireless access with integrated </a:t>
            </a:r>
            <a:r>
              <a:rPr lang="en-US" sz="1800" b="1" dirty="0"/>
              <a:t>w</a:t>
            </a:r>
            <a:r>
              <a:rPr lang="en-US" sz="1800" b="1" dirty="0" smtClean="0"/>
              <a:t>ireless Controller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Implements PCI requirements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116630" y="4683474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AP Profile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856" y="1472588"/>
            <a:ext cx="3664661" cy="3069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95607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34"/>
          <p:cNvSpPr>
            <a:spLocks noGrp="1"/>
          </p:cNvSpPr>
          <p:nvPr>
            <p:ph type="body" sz="quarter" idx="11"/>
          </p:nvPr>
        </p:nvSpPr>
        <p:spPr>
          <a:xfrm>
            <a:off x="457200" y="4573721"/>
            <a:ext cx="8229600" cy="1372524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Unified Secured Access</a:t>
            </a:r>
          </a:p>
          <a:p>
            <a:pPr marL="171450" indent="-171450"/>
            <a:r>
              <a:rPr lang="en-US" sz="1800" dirty="0">
                <a:solidFill>
                  <a:srgbClr val="404040"/>
                </a:solidFill>
                <a:latin typeface="Helvetica 55 Roman"/>
                <a:cs typeface="Helvetica 55 Roman"/>
              </a:rPr>
              <a:t>Integrated WLAN management with security gateway</a:t>
            </a:r>
          </a:p>
          <a:p>
            <a:pPr marL="171450" indent="-171450"/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Shared </a:t>
            </a:r>
            <a:r>
              <a:rPr lang="en-US" sz="1800" dirty="0">
                <a:solidFill>
                  <a:srgbClr val="404040"/>
                </a:solidFill>
                <a:latin typeface="Helvetica 55 Roman"/>
                <a:cs typeface="Helvetica 55 Roman"/>
              </a:rPr>
              <a:t>authentication services &amp; access policies</a:t>
            </a:r>
          </a:p>
          <a:p>
            <a:pPr marL="0" indent="0">
              <a:buNone/>
            </a:pPr>
            <a:endParaRPr lang="en-US" b="1" dirty="0">
              <a:solidFill>
                <a:schemeClr val="accent4"/>
              </a:solidFill>
            </a:endParaRPr>
          </a:p>
        </p:txBody>
      </p:sp>
      <p:sp>
        <p:nvSpPr>
          <p:cNvPr id="21" name="Trapezoid 20"/>
          <p:cNvSpPr/>
          <p:nvPr/>
        </p:nvSpPr>
        <p:spPr bwMode="auto">
          <a:xfrm rot="16200000">
            <a:off x="4675154" y="2036682"/>
            <a:ext cx="1669143" cy="1544538"/>
          </a:xfrm>
          <a:prstGeom prst="trapezoid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0000" r="100000">
                        <a14:foregroundMark x1="94167" y1="55769" x2="94167" y2="55769"/>
                        <a14:foregroundMark x1="95833" y1="46154" x2="95833" y2="32692"/>
                        <a14:foregroundMark x1="90000" y1="11538" x2="82500" y2="11538"/>
                        <a14:foregroundMark x1="70833" y1="88462" x2="73333" y2="94231"/>
                        <a14:backgroundMark x1="97500" y1="50000" x2="97500" y2="38462"/>
                        <a14:backgroundMark x1="96667" y1="15385" x2="94167" y2="7692"/>
                        <a14:backgroundMark x1="90000" y1="3846" x2="84167" y2="3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143"/>
          <a:stretch/>
        </p:blipFill>
        <p:spPr>
          <a:xfrm flipH="1">
            <a:off x="5970228" y="2142245"/>
            <a:ext cx="653143" cy="660400"/>
          </a:xfrm>
          <a:prstGeom prst="rect">
            <a:avLst/>
          </a:prstGeom>
        </p:spPr>
      </p:pic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2727073531"/>
              </p:ext>
            </p:extLst>
          </p:nvPr>
        </p:nvGraphicFramePr>
        <p:xfrm>
          <a:off x="315824" y="321541"/>
          <a:ext cx="79110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8" y="1370680"/>
            <a:ext cx="695476" cy="69547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8" y="2370089"/>
            <a:ext cx="695476" cy="6954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02284" y="1989956"/>
            <a:ext cx="1092200" cy="1625600"/>
          </a:xfrm>
          <a:prstGeom prst="rect">
            <a:avLst/>
          </a:prstGeom>
        </p:spPr>
      </p:pic>
      <p:pic>
        <p:nvPicPr>
          <p:cNvPr id="27" name="Picture 26" descr="3U_Lt-s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7190" y="2098474"/>
            <a:ext cx="1500632" cy="114503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0000" l="0" r="90000">
                        <a14:foregroundMark x1="51429" y1="25714" x2="51429" y2="25714"/>
                        <a14:foregroundMark x1="5714" y1="20000" x2="17143" y2="12857"/>
                        <a14:foregroundMark x1="48571" y1="14286" x2="34286" y2="5714"/>
                        <a14:backgroundMark x1="11429" y1="5714" x2="5714" y2="8571"/>
                        <a14:backgroundMark x1="2857" y1="17143" x2="2857" y2="22857"/>
                        <a14:backgroundMark x1="17143" y1="2857" x2="21429" y2="1429"/>
                        <a14:backgroundMark x1="38571" y1="4286" x2="30000" y2="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0228" y="2987921"/>
            <a:ext cx="661047" cy="66104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676884" y="3132006"/>
            <a:ext cx="11740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DIGITAL ASSET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8" y="3397018"/>
            <a:ext cx="695476" cy="695476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556850" y="2985133"/>
            <a:ext cx="2544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Content Inspection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Attack Mitigation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556850" y="2130309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 Identification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Access Control</a:t>
            </a:r>
          </a:p>
        </p:txBody>
      </p:sp>
      <p:pic>
        <p:nvPicPr>
          <p:cNvPr id="33" name="Picture 32" descr="2U_Lt-s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907" y="2904457"/>
            <a:ext cx="978375" cy="646528"/>
          </a:xfrm>
          <a:prstGeom prst="rect">
            <a:avLst/>
          </a:prstGeom>
        </p:spPr>
      </p:pic>
      <p:pic>
        <p:nvPicPr>
          <p:cNvPr id="34" name="Picture 33" descr="2U_Lt-s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907" y="2744170"/>
            <a:ext cx="978375" cy="6465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340508"/>
      </p:ext>
    </p:extLst>
  </p:cSld>
  <p:clrMapOvr>
    <a:masterClrMapping/>
  </p:clrMapOvr>
  <p:transition>
    <p:wipe dir="r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87901" y="1350501"/>
            <a:ext cx="4076287" cy="1302875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 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777271"/>
            <a:ext cx="3435291" cy="329286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CAPWAP</a:t>
            </a:r>
          </a:p>
          <a:p>
            <a:r>
              <a:rPr lang="en-US" sz="1800" dirty="0" smtClean="0"/>
              <a:t>Standard based Protocol for </a:t>
            </a:r>
            <a:r>
              <a:rPr lang="en-US" sz="1800" dirty="0">
                <a:solidFill>
                  <a:schemeClr val="tx1"/>
                </a:solidFill>
                <a:latin typeface="Arial Narrow" pitchFamily="34" charset="0"/>
              </a:rPr>
              <a:t>Control and provisioning of wireless access 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</a:rPr>
              <a:t>points</a:t>
            </a:r>
          </a:p>
          <a:p>
            <a:endParaRPr lang="en-US" sz="1800" dirty="0">
              <a:solidFill>
                <a:schemeClr val="tx1"/>
              </a:solidFill>
              <a:latin typeface="Arial Narrow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Fast Roaming*</a:t>
            </a:r>
          </a:p>
          <a:p>
            <a:r>
              <a:rPr lang="en-US" sz="1800" dirty="0"/>
              <a:t>Users in a multi-AP network, can move from one AP coverage area to </a:t>
            </a:r>
            <a:r>
              <a:rPr lang="en-US" sz="1800" dirty="0" smtClean="0"/>
              <a:t>another without </a:t>
            </a:r>
            <a:r>
              <a:rPr lang="en-US" sz="1800" dirty="0"/>
              <a:t>impair </a:t>
            </a:r>
            <a:r>
              <a:rPr lang="en-US" sz="1800" dirty="0" smtClean="0"/>
              <a:t>most wireless traffic </a:t>
            </a:r>
            <a:r>
              <a:rPr lang="en-US" sz="1800" dirty="0"/>
              <a:t>and </a:t>
            </a:r>
            <a:r>
              <a:rPr lang="en-US" sz="1800" dirty="0" smtClean="0"/>
              <a:t>applications</a:t>
            </a:r>
            <a:r>
              <a:rPr lang="en-US" sz="1800" dirty="0"/>
              <a:t>. </a:t>
            </a:r>
          </a:p>
          <a:p>
            <a:pPr marL="0" indent="0">
              <a:buNone/>
            </a:pPr>
            <a:endParaRPr lang="en-US" sz="1800" dirty="0" smtClean="0"/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4161046" y="3386453"/>
            <a:ext cx="4657003" cy="258233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127179" y="2361986"/>
            <a:ext cx="4690295" cy="9779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093314" y="1187309"/>
            <a:ext cx="4719886" cy="113657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6158510" y="5275092"/>
            <a:ext cx="2198816" cy="34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WebAppServer_Lt_v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577" y="3832375"/>
            <a:ext cx="493451" cy="639168"/>
          </a:xfrm>
          <a:prstGeom prst="rect">
            <a:avLst/>
          </a:prstGeom>
        </p:spPr>
      </p:pic>
      <p:cxnSp>
        <p:nvCxnSpPr>
          <p:cNvPr id="11" name="Straight Connector 10"/>
          <p:cNvCxnSpPr>
            <a:endCxn id="10" idx="1"/>
          </p:cNvCxnSpPr>
          <p:nvPr/>
        </p:nvCxnSpPr>
        <p:spPr bwMode="auto">
          <a:xfrm rot="5400000" flipH="1" flipV="1">
            <a:off x="7063942" y="4404749"/>
            <a:ext cx="1070424" cy="564845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WirelessRemote_Lt_v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9077" y="1536640"/>
            <a:ext cx="887908" cy="683341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 bwMode="auto">
          <a:xfrm>
            <a:off x="5924409" y="4101886"/>
            <a:ext cx="170478" cy="82550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 descr="Router_Lt_v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0457" y="3728791"/>
            <a:ext cx="966297" cy="712522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 bwMode="auto">
          <a:xfrm>
            <a:off x="5924409" y="2692186"/>
            <a:ext cx="170478" cy="13525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6" name="Picture 15" descr="Switch_Ic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2188" y="2507429"/>
            <a:ext cx="993786" cy="843062"/>
          </a:xfrm>
          <a:prstGeom prst="rect">
            <a:avLst/>
          </a:prstGeom>
        </p:spPr>
      </p:pic>
      <p:pic>
        <p:nvPicPr>
          <p:cNvPr id="17" name="Picture 16" descr="WebAppServer_Lt_v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4414" y="4431391"/>
            <a:ext cx="493451" cy="639168"/>
          </a:xfrm>
          <a:prstGeom prst="rect">
            <a:avLst/>
          </a:prstGeom>
        </p:spPr>
      </p:pic>
      <p:pic>
        <p:nvPicPr>
          <p:cNvPr id="18" name="Picture 17" descr="WebAppServer_Lt_v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30" y="5023429"/>
            <a:ext cx="493451" cy="639168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 bwMode="auto">
          <a:xfrm>
            <a:off x="5924409" y="1760853"/>
            <a:ext cx="167037" cy="1092201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19" descr="AP_Ic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3596" y="1293880"/>
            <a:ext cx="909589" cy="771706"/>
          </a:xfrm>
          <a:prstGeom prst="rect">
            <a:avLst/>
          </a:prstGeom>
        </p:spPr>
      </p:pic>
      <p:cxnSp>
        <p:nvCxnSpPr>
          <p:cNvPr id="22" name="Straight Connector 21"/>
          <p:cNvCxnSpPr>
            <a:stCxn id="29" idx="2"/>
            <a:endCxn id="35" idx="1"/>
          </p:cNvCxnSpPr>
          <p:nvPr/>
        </p:nvCxnSpPr>
        <p:spPr bwMode="auto">
          <a:xfrm>
            <a:off x="4813127" y="4936804"/>
            <a:ext cx="629785" cy="33449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7" idx="1"/>
          </p:cNvCxnSpPr>
          <p:nvPr/>
        </p:nvCxnSpPr>
        <p:spPr bwMode="auto">
          <a:xfrm rot="5400000" flipH="1" flipV="1">
            <a:off x="7466238" y="4778510"/>
            <a:ext cx="455711" cy="40064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Switch_Ic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2559" y="4805765"/>
            <a:ext cx="993786" cy="84306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151197" y="1396782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Floor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23812" y="2429718"/>
            <a:ext cx="1252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Wiring Closet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02373" y="3496513"/>
            <a:ext cx="1149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Aggregation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01320" y="5617466"/>
            <a:ext cx="2309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FortiGate Controller</a:t>
            </a:r>
          </a:p>
        </p:txBody>
      </p:sp>
      <p:pic>
        <p:nvPicPr>
          <p:cNvPr id="29" name="Picture 28" descr="Internet_Lt_vF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2246" y="3947180"/>
            <a:ext cx="1341761" cy="98962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610217" y="5660448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Data Center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 rot="10800000">
            <a:off x="4981931" y="1722896"/>
            <a:ext cx="698644" cy="10275"/>
          </a:xfrm>
          <a:prstGeom prst="line">
            <a:avLst/>
          </a:prstGeom>
          <a:ln>
            <a:solidFill>
              <a:srgbClr val="C00000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4" name="Picture 7" descr="514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6475" y="4695301"/>
            <a:ext cx="7286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4" descr="Firewall_Ic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2912" y="5090183"/>
            <a:ext cx="228551" cy="362232"/>
          </a:xfrm>
          <a:prstGeom prst="rect">
            <a:avLst/>
          </a:prstGeom>
        </p:spPr>
      </p:pic>
      <p:cxnSp>
        <p:nvCxnSpPr>
          <p:cNvPr id="36" name="Straight Connector 35"/>
          <p:cNvCxnSpPr/>
          <p:nvPr/>
        </p:nvCxnSpPr>
        <p:spPr bwMode="auto">
          <a:xfrm rot="5400000">
            <a:off x="4170834" y="3311708"/>
            <a:ext cx="3104356" cy="1588"/>
          </a:xfrm>
          <a:prstGeom prst="line">
            <a:avLst/>
          </a:prstGeom>
          <a:ln>
            <a:solidFill>
              <a:schemeClr val="accent4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7" name="Picture 3" descr="WirelessLaptop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6014" y="1316353"/>
            <a:ext cx="965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1" descr="virusmagnify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0567" y="4314300"/>
            <a:ext cx="14128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38"/>
          <p:cNvSpPr/>
          <p:nvPr/>
        </p:nvSpPr>
        <p:spPr>
          <a:xfrm rot="16200000">
            <a:off x="5547566" y="3428892"/>
            <a:ext cx="9528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dirty="0" smtClean="0">
                <a:solidFill>
                  <a:schemeClr val="accent5">
                    <a:lumMod val="75000"/>
                  </a:schemeClr>
                </a:solidFill>
              </a:rPr>
              <a:t>CAPWAP </a:t>
            </a:r>
            <a:endParaRPr lang="pt-BR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8774" y="1386380"/>
            <a:ext cx="3634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/>
              <a:t>Thin AP architecture tunnels all traffic to the FortiGate Controller for added security and ease of management</a:t>
            </a:r>
            <a:endParaRPr lang="en-US" sz="1800" b="1" dirty="0" smtClean="0">
              <a:latin typeface="Helvetica 55 Roman"/>
              <a:cs typeface="Helvetica 55 Roman"/>
            </a:endParaRPr>
          </a:p>
        </p:txBody>
      </p:sp>
      <p:pic>
        <p:nvPicPr>
          <p:cNvPr id="41" name="Picture 40" descr="AP_Ic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494" y="1291412"/>
            <a:ext cx="909589" cy="771706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 bwMode="auto">
          <a:xfrm rot="16200000" flipH="1">
            <a:off x="4836640" y="3265475"/>
            <a:ext cx="2841051" cy="2474"/>
          </a:xfrm>
          <a:prstGeom prst="line">
            <a:avLst/>
          </a:prstGeom>
          <a:ln>
            <a:solidFill>
              <a:schemeClr val="accent4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 bwMode="auto">
          <a:xfrm flipV="1">
            <a:off x="6262273" y="1768074"/>
            <a:ext cx="579220" cy="36108"/>
          </a:xfrm>
          <a:prstGeom prst="line">
            <a:avLst/>
          </a:prstGeom>
          <a:ln>
            <a:solidFill>
              <a:srgbClr val="C00000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95596" y="6406268"/>
            <a:ext cx="17862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 Only in L2 </a:t>
            </a:r>
            <a:r>
              <a:rPr lang="en-US" sz="1000" dirty="0" smtClean="0"/>
              <a:t>networks</a:t>
            </a: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4991429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820738" y="1905000"/>
            <a:ext cx="7391400" cy="850900"/>
          </a:xfrm>
          <a:prstGeom prst="roundRect">
            <a:avLst>
              <a:gd name="adj" fmla="val 12106"/>
            </a:avLst>
          </a:prstGeom>
          <a:solidFill>
            <a:schemeClr val="tx1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tIns="91440" rIns="0" bIns="0"/>
          <a:lstStyle/>
          <a:p>
            <a:r>
              <a:rPr lang="en-US" sz="2000" b="1" dirty="0">
                <a:solidFill>
                  <a:srgbClr val="FFFFFF"/>
                </a:solidFill>
                <a:latin typeface="HelveticaNeue Condensed" charset="0"/>
              </a:rPr>
              <a:t>Captive Portal</a:t>
            </a:r>
          </a:p>
          <a:p>
            <a:pPr marL="285750" indent="-285750">
              <a:buClr>
                <a:schemeClr val="bg1"/>
              </a:buClr>
              <a:buFont typeface="Arial"/>
              <a:buChar char="•"/>
            </a:pPr>
            <a:r>
              <a:rPr lang="en-US" sz="1800" dirty="0">
                <a:solidFill>
                  <a:srgbClr val="FFFFFF"/>
                </a:solidFill>
                <a:latin typeface="HelveticaNeue Condensed" charset="0"/>
              </a:rPr>
              <a:t>Web browsing intercept user login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70000"/>
            <a:ext cx="8229600" cy="635000"/>
          </a:xfrm>
        </p:spPr>
        <p:txBody>
          <a:bodyPr/>
          <a:lstStyle/>
          <a:p>
            <a:pPr marL="0" indent="0">
              <a:buFont typeface="Times" charset="0"/>
              <a:buNone/>
            </a:pPr>
            <a:r>
              <a:rPr lang="en-US" sz="1800" b="1" dirty="0">
                <a:solidFill>
                  <a:schemeClr val="tx1"/>
                </a:solidFill>
                <a:latin typeface="HelveticaNeue Condensed" charset="0"/>
              </a:rPr>
              <a:t>FortiGate Wireless Controller supports:</a:t>
            </a:r>
          </a:p>
          <a:p>
            <a:pPr marL="0" indent="0"/>
            <a:endParaRPr lang="en-US" sz="1800" b="1" dirty="0">
              <a:solidFill>
                <a:schemeClr val="tx1"/>
              </a:solidFill>
              <a:latin typeface="HelveticaNeue Condensed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9963" y="1409700"/>
            <a:ext cx="2792412" cy="175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820738" y="3392488"/>
            <a:ext cx="5239985" cy="850900"/>
          </a:xfrm>
          <a:prstGeom prst="roundRect">
            <a:avLst>
              <a:gd name="adj" fmla="val 12106"/>
            </a:avLst>
          </a:prstGeom>
          <a:solidFill>
            <a:schemeClr val="tx1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tIns="91440" rIns="0" bIns="0"/>
          <a:lstStyle/>
          <a:p>
            <a:pPr>
              <a:defRPr/>
            </a:pPr>
            <a:r>
              <a:rPr lang="en-US" sz="2000" b="1" dirty="0">
                <a:solidFill>
                  <a:schemeClr val="lt1"/>
                </a:solidFill>
                <a:latin typeface="+mn-lt"/>
                <a:ea typeface="+mn-ea"/>
              </a:rPr>
              <a:t>WPA Personal (PSK</a:t>
            </a:r>
            <a:r>
              <a:rPr lang="en-US" sz="2000" b="1" dirty="0" smtClean="0">
                <a:solidFill>
                  <a:schemeClr val="lt1"/>
                </a:solidFill>
                <a:latin typeface="+mn-lt"/>
                <a:ea typeface="+mn-ea"/>
              </a:rPr>
              <a:t>)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800" dirty="0" smtClean="0">
                <a:solidFill>
                  <a:schemeClr val="lt1"/>
                </a:solidFill>
                <a:ea typeface="+mn-ea"/>
              </a:rPr>
              <a:t>Wireless </a:t>
            </a:r>
            <a:r>
              <a:rPr lang="en-US" sz="1800" dirty="0">
                <a:solidFill>
                  <a:schemeClr val="lt1"/>
                </a:solidFill>
                <a:ea typeface="+mn-ea"/>
              </a:rPr>
              <a:t>access using pre-shared keys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820738" y="4878388"/>
            <a:ext cx="5952404" cy="882642"/>
          </a:xfrm>
          <a:prstGeom prst="roundRect">
            <a:avLst>
              <a:gd name="adj" fmla="val 12106"/>
            </a:avLst>
          </a:prstGeom>
          <a:solidFill>
            <a:schemeClr val="tx1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tIns="91440" rIns="0" bIns="0"/>
          <a:lstStyle/>
          <a:p>
            <a:pPr>
              <a:defRPr/>
            </a:pPr>
            <a:r>
              <a:rPr lang="en-US" sz="2000" b="1" dirty="0">
                <a:solidFill>
                  <a:schemeClr val="lt1"/>
                </a:solidFill>
                <a:latin typeface="+mn-lt"/>
                <a:ea typeface="+mn-ea"/>
              </a:rPr>
              <a:t>WPA-Enterprise (802.1x</a:t>
            </a:r>
            <a:r>
              <a:rPr lang="en-US" sz="2000" b="1" dirty="0" smtClean="0">
                <a:solidFill>
                  <a:schemeClr val="lt1"/>
                </a:solidFill>
                <a:latin typeface="+mn-lt"/>
                <a:ea typeface="+mn-ea"/>
              </a:rPr>
              <a:t>)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800" dirty="0" smtClean="0">
                <a:solidFill>
                  <a:schemeClr val="lt1"/>
                </a:solidFill>
                <a:ea typeface="+mn-ea"/>
              </a:rPr>
              <a:t>More </a:t>
            </a:r>
            <a:r>
              <a:rPr lang="en-US" sz="1800" dirty="0">
                <a:solidFill>
                  <a:schemeClr val="lt1"/>
                </a:solidFill>
                <a:ea typeface="+mn-ea"/>
              </a:rPr>
              <a:t>secure access with individual user logins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949" y="2897188"/>
            <a:ext cx="2135188" cy="1617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163" y="4171950"/>
            <a:ext cx="2306637" cy="19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3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Access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8583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Wireless </a:t>
            </a:r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Rogue AP Identification by 'On Wire </a:t>
            </a:r>
            <a:r>
              <a:rPr lang="en-US" sz="2000" b="1" dirty="0" smtClean="0">
                <a:solidFill>
                  <a:srgbClr val="C00000"/>
                </a:solidFill>
              </a:rPr>
              <a:t>Scan’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1800" dirty="0"/>
              <a:t>Auto distinguish unknown AP’s (aka neighbors) from unknown AP’s that are on the retail network (rogue)</a:t>
            </a:r>
          </a:p>
          <a:p>
            <a:r>
              <a:rPr lang="en-US" sz="1800" dirty="0"/>
              <a:t>By correlating packets seen on the wireless side with packets seen on the wired side.</a:t>
            </a:r>
          </a:p>
          <a:p>
            <a:r>
              <a:rPr lang="en-US" sz="1800" dirty="0"/>
              <a:t>An event log is generated when an rogue AP is detected</a:t>
            </a:r>
          </a:p>
          <a:p>
            <a:endParaRPr lang="en-US" dirty="0" smtClean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869" y="3268435"/>
            <a:ext cx="6933077" cy="2314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212898"/>
      </p:ext>
    </p:extLst>
  </p:cSld>
  <p:clrMapOvr>
    <a:masterClrMapping/>
  </p:clrMapOvr>
  <p:transition>
    <p:wipe dir="r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Wireless </a:t>
            </a:r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511825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Rogue </a:t>
            </a:r>
            <a:r>
              <a:rPr lang="en-US" sz="2000" b="1" dirty="0">
                <a:solidFill>
                  <a:srgbClr val="C00000"/>
                </a:solidFill>
              </a:rPr>
              <a:t>AP Suppression</a:t>
            </a:r>
          </a:p>
          <a:p>
            <a:r>
              <a:rPr lang="en-US" sz="1800" dirty="0"/>
              <a:t>By sending excessive reset signal to the rogue AP, so client cannot be connected to Rogue AP</a:t>
            </a:r>
            <a:r>
              <a:rPr lang="en-US" sz="1800" dirty="0" smtClean="0"/>
              <a:t>. If </a:t>
            </a:r>
            <a:r>
              <a:rPr lang="en-US" sz="1800" dirty="0"/>
              <a:t>a client joins a rogue AP, send </a:t>
            </a:r>
            <a:r>
              <a:rPr lang="en-US" sz="1800" dirty="0" err="1"/>
              <a:t>deauthentication</a:t>
            </a:r>
            <a:r>
              <a:rPr lang="en-US" sz="1800" dirty="0"/>
              <a:t> message to that client.</a:t>
            </a:r>
          </a:p>
          <a:p>
            <a:r>
              <a:rPr lang="en-US" sz="1800" dirty="0"/>
              <a:t>Automatically Block the MAC address of that Rogue AP in the Firewall Policy</a:t>
            </a:r>
          </a:p>
          <a:p>
            <a:r>
              <a:rPr lang="en-US" sz="1800" dirty="0"/>
              <a:t>Feature is only available when there is at least one radio dedicated to Rogue AP detection</a:t>
            </a:r>
          </a:p>
          <a:p>
            <a:endParaRPr lang="en-US" dirty="0" smtClean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GuyWithMagnifyingGlas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1736" y="1230758"/>
            <a:ext cx="25606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No_Rogu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0575" y="1487488"/>
            <a:ext cx="1820863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image0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663" y="4328676"/>
            <a:ext cx="5856270" cy="1315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84200" y="5997045"/>
            <a:ext cx="28234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/>
              <a:t>FWF-80C doesn’t support rogue </a:t>
            </a:r>
            <a:r>
              <a:rPr lang="en-US" sz="1000" i="1" dirty="0" smtClean="0"/>
              <a:t>suppression*</a:t>
            </a:r>
            <a:endParaRPr lang="en-US" sz="10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98034228"/>
      </p:ext>
    </p:extLst>
  </p:cSld>
  <p:clrMapOvr>
    <a:masterClrMapping/>
  </p:clrMapOvr>
  <p:transition>
    <p:wipe dir="r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Full Mesh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Deployment Features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-688793" y="4412366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8" name="Picture 7" descr="Wireless_building-to_buil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589" y="1661616"/>
            <a:ext cx="7769640" cy="452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59733"/>
      </p:ext>
    </p:extLst>
  </p:cSld>
  <p:clrMapOvr>
    <a:masterClrMapping/>
  </p:clrMapOvr>
  <p:transition>
    <p:wipe dir="r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Deployment Features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83149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Local Bridge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/>
              <a:t>allows the AP to be centrally managed without backhauling the traffic to the wireless </a:t>
            </a:r>
            <a:r>
              <a:rPr lang="en-US" sz="2000" dirty="0" smtClean="0"/>
              <a:t>controller</a:t>
            </a:r>
          </a:p>
          <a:p>
            <a:r>
              <a:rPr lang="en-US" sz="2000" dirty="0"/>
              <a:t>bridge an SSID to local port at the FortiGate using a </a:t>
            </a:r>
            <a:r>
              <a:rPr lang="en-US" sz="2000" dirty="0" err="1"/>
              <a:t>softswitch</a:t>
            </a:r>
            <a:r>
              <a:rPr lang="en-US" sz="2000" dirty="0"/>
              <a:t> configuration</a:t>
            </a:r>
          </a:p>
          <a:p>
            <a:endParaRPr lang="en-US" sz="2000" dirty="0"/>
          </a:p>
        </p:txBody>
      </p:sp>
      <p:pic>
        <p:nvPicPr>
          <p:cNvPr id="8" name="Picture 7" descr="Wireless_Local_Bridge_Traffic_Flo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1942" y="1297323"/>
            <a:ext cx="5142057" cy="5530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9471293"/>
      </p:ext>
    </p:extLst>
  </p:cSld>
  <p:clrMapOvr>
    <a:masterClrMapping/>
  </p:clrMapOvr>
  <p:transition>
    <p:wipe dir="r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Deployment Features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83149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AP Load Balancing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/>
              <a:t>Used in high density deployments, such as conferences, to prevent all clients connecting to the same AP</a:t>
            </a:r>
          </a:p>
          <a:p>
            <a:r>
              <a:rPr lang="en-US" sz="2000" dirty="0"/>
              <a:t>Two methods:</a:t>
            </a:r>
          </a:p>
          <a:p>
            <a:pPr lvl="1"/>
            <a:r>
              <a:rPr lang="en-US" sz="1600" dirty="0"/>
              <a:t>Signal clients to connect to another AP </a:t>
            </a:r>
          </a:p>
          <a:p>
            <a:pPr lvl="1"/>
            <a:r>
              <a:rPr lang="en-US" sz="1600" dirty="0"/>
              <a:t>Signal clients to connect to another frequency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pic>
        <p:nvPicPr>
          <p:cNvPr id="7" name="Picture 6" descr="AP_Load_Balanc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8602" y="2934811"/>
            <a:ext cx="4754487" cy="252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7183"/>
      </p:ext>
    </p:extLst>
  </p:cSld>
  <p:clrMapOvr>
    <a:masterClrMapping/>
  </p:clrMapOvr>
  <p:transition>
    <p:wipe dir="r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Monitoring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69470"/>
            <a:ext cx="3879263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Wireless Dashboard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/>
              <a:t>an easy </a:t>
            </a:r>
            <a:r>
              <a:rPr lang="en-US" sz="2000" dirty="0" smtClean="0"/>
              <a:t>visual for </a:t>
            </a:r>
            <a:r>
              <a:rPr lang="en-US" sz="2000" dirty="0"/>
              <a:t>determining the health of </a:t>
            </a:r>
            <a:r>
              <a:rPr lang="en-US" sz="2000" dirty="0" smtClean="0"/>
              <a:t>the network’s </a:t>
            </a:r>
            <a:r>
              <a:rPr lang="en-US" sz="2000" dirty="0"/>
              <a:t>wireless </a:t>
            </a:r>
            <a:r>
              <a:rPr lang="en-US" sz="2000" dirty="0" smtClean="0"/>
              <a:t>infrastructure</a:t>
            </a:r>
          </a:p>
          <a:p>
            <a:r>
              <a:rPr lang="en-US" sz="2000" dirty="0" smtClean="0"/>
              <a:t>Widgets:</a:t>
            </a:r>
            <a:endParaRPr lang="en-US" dirty="0" smtClean="0"/>
          </a:p>
          <a:p>
            <a:pPr lvl="1"/>
            <a:r>
              <a:rPr lang="en-US" sz="1600" dirty="0" smtClean="0"/>
              <a:t>AP Status</a:t>
            </a:r>
          </a:p>
          <a:p>
            <a:pPr lvl="1"/>
            <a:r>
              <a:rPr lang="en-US" sz="1600" dirty="0" smtClean="0"/>
              <a:t>Client Count over Time</a:t>
            </a:r>
          </a:p>
          <a:p>
            <a:pPr lvl="1"/>
            <a:r>
              <a:rPr lang="en-US" sz="1600" dirty="0" smtClean="0"/>
              <a:t>Top Client Per-AP (2.4 </a:t>
            </a:r>
            <a:r>
              <a:rPr lang="en-US" sz="1600" dirty="0" err="1" smtClean="0"/>
              <a:t>Ghz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Top Client Per-AP </a:t>
            </a:r>
            <a:r>
              <a:rPr lang="en-US" sz="1600" dirty="0" smtClean="0"/>
              <a:t>(</a:t>
            </a:r>
            <a:r>
              <a:rPr lang="en-US" sz="1600" dirty="0"/>
              <a:t>5</a:t>
            </a:r>
            <a:r>
              <a:rPr lang="en-US" sz="1600" dirty="0" smtClean="0"/>
              <a:t> </a:t>
            </a:r>
            <a:r>
              <a:rPr lang="en-US" sz="1600" dirty="0" err="1"/>
              <a:t>Ghz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 smtClean="0"/>
              <a:t>Top Wireless Interference (2.4 </a:t>
            </a:r>
            <a:r>
              <a:rPr lang="en-US" sz="1600" dirty="0" err="1" smtClean="0"/>
              <a:t>Ghz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Top Wireless Interference </a:t>
            </a:r>
            <a:r>
              <a:rPr lang="en-US" sz="1600" dirty="0" smtClean="0"/>
              <a:t>(5 </a:t>
            </a:r>
            <a:r>
              <a:rPr lang="en-US" sz="1600" dirty="0" err="1"/>
              <a:t>Ghz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 smtClean="0"/>
              <a:t>Login Failures Information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491337" y="1899693"/>
            <a:ext cx="4652663" cy="3231545"/>
            <a:chOff x="4491337" y="1899693"/>
            <a:chExt cx="4652663" cy="3231545"/>
          </a:xfrm>
        </p:grpSpPr>
        <p:pic>
          <p:nvPicPr>
            <p:cNvPr id="7" name="Picture 6" descr="WirelessHealthMonitor_1.png"/>
            <p:cNvPicPr>
              <a:picLocks noChangeAspect="1"/>
            </p:cNvPicPr>
            <p:nvPr/>
          </p:nvPicPr>
          <p:blipFill rotWithShape="1">
            <a:blip r:embed="rId3"/>
            <a:srcRect l="17539" t="7035" r="13759" b="38438"/>
            <a:stretch/>
          </p:blipFill>
          <p:spPr>
            <a:xfrm>
              <a:off x="4491337" y="1899693"/>
              <a:ext cx="4652663" cy="32315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/>
            <a:srcRect b="3714"/>
            <a:stretch/>
          </p:blipFill>
          <p:spPr>
            <a:xfrm>
              <a:off x="4508590" y="1944012"/>
              <a:ext cx="2739498" cy="1070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516539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Setup</a:t>
            </a:r>
          </a:p>
        </p:txBody>
      </p:sp>
      <p:pic>
        <p:nvPicPr>
          <p:cNvPr id="6" name="Picture 5" descr="feature_stor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" t="8351" r="12072" b="40363"/>
          <a:stretch/>
        </p:blipFill>
        <p:spPr>
          <a:xfrm>
            <a:off x="1" y="1710176"/>
            <a:ext cx="9143999" cy="2577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55212" y="4489216"/>
            <a:ext cx="7823237" cy="1644310"/>
          </a:xfrm>
          <a:noFill/>
        </p:spPr>
        <p:txBody>
          <a:bodyPr numCol="1" spcCol="720000"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Feature Select</a:t>
            </a:r>
            <a:endParaRPr lang="en-US" dirty="0" smtClean="0"/>
          </a:p>
          <a:p>
            <a:r>
              <a:rPr lang="en-US" sz="2000" dirty="0" smtClean="0"/>
              <a:t>Configure GUI elements according to desired deployment needs using presets</a:t>
            </a:r>
            <a:endParaRPr lang="en-US" sz="2000" dirty="0"/>
          </a:p>
          <a:p>
            <a:r>
              <a:rPr lang="en-US" sz="2000" dirty="0" smtClean="0"/>
              <a:t>Allow further customizations by toggling the feature buttons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828" y="1174215"/>
            <a:ext cx="3691188" cy="2937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589190"/>
      </p:ext>
    </p:extLst>
  </p:cSld>
  <p:clrMapOvr>
    <a:masterClrMapping/>
  </p:clrMapOvr>
  <p:transition>
    <p:wipe dir="r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FortiAPs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4614816"/>
              </p:ext>
            </p:extLst>
          </p:nvPr>
        </p:nvGraphicFramePr>
        <p:xfrm>
          <a:off x="-2" y="1150667"/>
          <a:ext cx="9144002" cy="5029200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501049"/>
                <a:gridCol w="1883230"/>
                <a:gridCol w="2884713"/>
              </a:tblGrid>
              <a:tr h="79804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2908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199158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artDeco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dirty="0" smtClean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008C82"/>
                    </a:solidFill>
                  </a:tcPr>
                </a:tc>
              </a:tr>
              <a:tr h="10253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0215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Personal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grpSp>
        <p:nvGrpSpPr>
          <p:cNvPr id="8" name="Group 27"/>
          <p:cNvGrpSpPr/>
          <p:nvPr/>
        </p:nvGrpSpPr>
        <p:grpSpPr>
          <a:xfrm>
            <a:off x="6373243" y="2872272"/>
            <a:ext cx="2728184" cy="628653"/>
            <a:chOff x="6281056" y="2841546"/>
            <a:chExt cx="2728184" cy="628653"/>
          </a:xfrm>
        </p:grpSpPr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532689" y="2841546"/>
              <a:ext cx="1476551" cy="628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6281056" y="2895600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FAP-220B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11" name="Group 26"/>
          <p:cNvGrpSpPr/>
          <p:nvPr/>
        </p:nvGrpSpPr>
        <p:grpSpPr>
          <a:xfrm>
            <a:off x="6373243" y="2349835"/>
            <a:ext cx="2438401" cy="832872"/>
            <a:chOff x="6281056" y="2319109"/>
            <a:chExt cx="2438401" cy="832872"/>
          </a:xfrm>
        </p:grpSpPr>
        <p:pic>
          <p:nvPicPr>
            <p:cNvPr id="12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74203" y="2319109"/>
              <a:ext cx="1045254" cy="832872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62810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14" name="Group 28"/>
          <p:cNvGrpSpPr/>
          <p:nvPr/>
        </p:nvGrpSpPr>
        <p:grpSpPr>
          <a:xfrm>
            <a:off x="4402930" y="1897543"/>
            <a:ext cx="1870635" cy="1456959"/>
            <a:chOff x="4310743" y="1866817"/>
            <a:chExt cx="1870635" cy="1456959"/>
          </a:xfrm>
        </p:grpSpPr>
        <p:pic>
          <p:nvPicPr>
            <p:cNvPr id="15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7959449">
              <a:off x="5082982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4310743" y="2351314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FAP-222B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17" name="Group 29"/>
          <p:cNvGrpSpPr/>
          <p:nvPr/>
        </p:nvGrpSpPr>
        <p:grpSpPr>
          <a:xfrm>
            <a:off x="6373243" y="3602145"/>
            <a:ext cx="2728184" cy="628653"/>
            <a:chOff x="6281056" y="3549117"/>
            <a:chExt cx="2728184" cy="628653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532689" y="3549117"/>
              <a:ext cx="1476551" cy="628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6281056" y="3690257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FAP-210B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20" name="Group 24"/>
          <p:cNvGrpSpPr/>
          <p:nvPr/>
        </p:nvGrpSpPr>
        <p:grpSpPr>
          <a:xfrm>
            <a:off x="6340587" y="1013239"/>
            <a:ext cx="2732315" cy="931336"/>
            <a:chOff x="6248400" y="982513"/>
            <a:chExt cx="2732315" cy="931336"/>
          </a:xfrm>
        </p:grpSpPr>
        <p:sp>
          <p:nvSpPr>
            <p:cNvPr id="21" name="TextBox 20"/>
            <p:cNvSpPr txBox="1"/>
            <p:nvPr/>
          </p:nvSpPr>
          <p:spPr>
            <a:xfrm>
              <a:off x="6248400" y="1251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FAP-320B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22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89371" y="982513"/>
              <a:ext cx="1491344" cy="931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3" name="Group 25"/>
          <p:cNvGrpSpPr/>
          <p:nvPr/>
        </p:nvGrpSpPr>
        <p:grpSpPr>
          <a:xfrm>
            <a:off x="6373243" y="1534089"/>
            <a:ext cx="2553382" cy="1165290"/>
            <a:chOff x="6281056" y="1503363"/>
            <a:chExt cx="2553382" cy="1165290"/>
          </a:xfrm>
        </p:grpSpPr>
        <p:sp>
          <p:nvSpPr>
            <p:cNvPr id="24" name="TextBox 23"/>
            <p:cNvSpPr txBox="1"/>
            <p:nvPr/>
          </p:nvSpPr>
          <p:spPr>
            <a:xfrm>
              <a:off x="62810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25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532689" y="1503363"/>
              <a:ext cx="1301749" cy="1165290"/>
            </a:xfrm>
            <a:prstGeom prst="rect">
              <a:avLst/>
            </a:prstGeom>
            <a:noFill/>
          </p:spPr>
        </p:pic>
      </p:grpSp>
      <p:grpSp>
        <p:nvGrpSpPr>
          <p:cNvPr id="26" name="Group 34"/>
          <p:cNvGrpSpPr/>
          <p:nvPr/>
        </p:nvGrpSpPr>
        <p:grpSpPr>
          <a:xfrm>
            <a:off x="4468243" y="4340412"/>
            <a:ext cx="1801720" cy="1215832"/>
            <a:chOff x="4376056" y="4309686"/>
            <a:chExt cx="1801720" cy="1215832"/>
          </a:xfrm>
        </p:grpSpPr>
        <p:pic>
          <p:nvPicPr>
            <p:cNvPr id="27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31566" y="4309686"/>
              <a:ext cx="846210" cy="1215832"/>
            </a:xfrm>
            <a:prstGeom prst="rect">
              <a:avLst/>
            </a:prstGeom>
            <a:noFill/>
          </p:spPr>
        </p:pic>
        <p:sp>
          <p:nvSpPr>
            <p:cNvPr id="28" name="TextBox 27"/>
            <p:cNvSpPr txBox="1"/>
            <p:nvPr/>
          </p:nvSpPr>
          <p:spPr>
            <a:xfrm>
              <a:off x="4376056" y="504061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FAP-112B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29" name="Group 33"/>
          <p:cNvGrpSpPr/>
          <p:nvPr/>
        </p:nvGrpSpPr>
        <p:grpSpPr>
          <a:xfrm>
            <a:off x="2976901" y="4341469"/>
            <a:ext cx="1473422" cy="1088320"/>
            <a:chOff x="2884714" y="4310743"/>
            <a:chExt cx="1473422" cy="1088320"/>
          </a:xfrm>
        </p:grpSpPr>
        <p:pic>
          <p:nvPicPr>
            <p:cNvPr id="30" name="Picture 8" descr="C:\Users\ksaraf\Downloads\FAP-11C-Lt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99454" y="4310743"/>
              <a:ext cx="858682" cy="919545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2884714" y="5029731"/>
              <a:ext cx="957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FAP-11C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36877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21826" y="2806245"/>
            <a:ext cx="4488428" cy="2416947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FortiPlanner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1187743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2000" dirty="0" smtClean="0"/>
              <a:t>Wireless </a:t>
            </a:r>
            <a:r>
              <a:rPr lang="en-US" sz="2000" dirty="0"/>
              <a:t>Planning </a:t>
            </a:r>
            <a:r>
              <a:rPr lang="en-US" sz="2000" dirty="0" smtClean="0"/>
              <a:t>Tool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For pre</a:t>
            </a:r>
            <a:r>
              <a:rPr lang="en-US" sz="2000" dirty="0"/>
              <a:t>-sales step to determine how many FortiAPs the customer needs to </a:t>
            </a:r>
            <a:r>
              <a:rPr lang="en-US" sz="2000" dirty="0" smtClean="0"/>
              <a:t>purchase</a:t>
            </a:r>
            <a:endParaRPr lang="en-US" sz="2000" dirty="0"/>
          </a:p>
          <a:p>
            <a:r>
              <a:rPr lang="en-US" sz="2000" dirty="0"/>
              <a:t>Wireless site survey upgrade </a:t>
            </a:r>
            <a:r>
              <a:rPr lang="en-US" sz="2000" dirty="0" smtClean="0"/>
              <a:t>available (&gt;50 APs, site survey)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14" y="2632729"/>
            <a:ext cx="4208210" cy="2641323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078451" y="5538804"/>
            <a:ext cx="339197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Download from:</a:t>
            </a:r>
          </a:p>
          <a:p>
            <a:r>
              <a:rPr lang="en-US" sz="1600" b="1" dirty="0">
                <a:solidFill>
                  <a:srgbClr val="404040"/>
                </a:solidFill>
                <a:latin typeface="Helvetica 55 Roman"/>
                <a:cs typeface="Helvetica 55 Roman"/>
              </a:rPr>
              <a:t>http://</a:t>
            </a:r>
            <a:r>
              <a:rPr lang="en-US" sz="1600" b="1" dirty="0" err="1">
                <a:solidFill>
                  <a:srgbClr val="404040"/>
                </a:solidFill>
                <a:latin typeface="Helvetica 55 Roman"/>
                <a:cs typeface="Helvetica 55 Roman"/>
              </a:rPr>
              <a:t>www.fortinet.com</a:t>
            </a:r>
            <a:r>
              <a:rPr lang="en-US" sz="1600" b="1" dirty="0">
                <a:solidFill>
                  <a:srgbClr val="404040"/>
                </a:solidFill>
                <a:latin typeface="Helvetica 55 Roman"/>
                <a:cs typeface="Helvetica 55 Roman"/>
              </a:rPr>
              <a:t>/wireless/ </a:t>
            </a:r>
            <a:endParaRPr lang="en-US" sz="16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94441" y="2870192"/>
            <a:ext cx="45945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4"/>
                </a:solidFill>
                <a:latin typeface="Arial Narrow"/>
                <a:cs typeface="Arial Narrow"/>
              </a:rPr>
              <a:t>Key Features: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Import floor plans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Structure drawing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Manual or auto AP placing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Placement </a:t>
            </a:r>
            <a:r>
              <a:rPr lang="en-US" sz="1800" dirty="0" smtClean="0">
                <a:latin typeface="Arial Narrow"/>
                <a:cs typeface="Arial Narrow"/>
              </a:rPr>
              <a:t>Analysis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Dynamic- </a:t>
            </a:r>
            <a:r>
              <a:rPr lang="en-US" sz="1800" dirty="0" err="1" smtClean="0">
                <a:latin typeface="Arial Narrow"/>
                <a:cs typeface="Arial Narrow"/>
              </a:rPr>
              <a:t>Heatmap</a:t>
            </a:r>
            <a:endParaRPr lang="en-US" sz="1800" dirty="0">
              <a:latin typeface="Arial Narrow"/>
              <a:cs typeface="Arial Narrow"/>
            </a:endParaRP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Generate Site and inventory </a:t>
            </a:r>
            <a:br>
              <a:rPr lang="en-US" sz="1800" dirty="0">
                <a:latin typeface="Arial Narrow"/>
                <a:cs typeface="Arial Narrow"/>
              </a:rPr>
            </a:br>
            <a:r>
              <a:rPr lang="en-US" sz="1800" dirty="0" smtClean="0">
                <a:latin typeface="Arial Narrow"/>
                <a:cs typeface="Arial Narrow"/>
              </a:rPr>
              <a:t>reports</a:t>
            </a:r>
            <a:endParaRPr lang="en-US" sz="1800" dirty="0">
              <a:latin typeface="Arial Narrow"/>
              <a:cs typeface="Arial Narrow"/>
            </a:endParaRP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867391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image001"/>
          <p:cNvPicPr>
            <a:picLocks noChangeAspect="1" noChangeArrowheads="1"/>
          </p:cNvPicPr>
          <p:nvPr/>
        </p:nvPicPr>
        <p:blipFill>
          <a:blip r:embed="rId2"/>
          <a:srcRect r="24901" b="28068"/>
          <a:stretch>
            <a:fillRect/>
          </a:stretch>
        </p:blipFill>
        <p:spPr bwMode="auto">
          <a:xfrm>
            <a:off x="3527258" y="2005437"/>
            <a:ext cx="5260815" cy="3105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FortiPlanner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0377" y="2163525"/>
            <a:ext cx="279771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/>
                </a:solidFill>
                <a:latin typeface="Arial Narrow"/>
                <a:cs typeface="Arial Narrow"/>
              </a:rPr>
              <a:t>Dynamic </a:t>
            </a:r>
            <a:r>
              <a:rPr lang="en-US" sz="2000" b="1" dirty="0" err="1" smtClean="0">
                <a:solidFill>
                  <a:schemeClr val="accent4"/>
                </a:solidFill>
                <a:latin typeface="Arial Narrow"/>
                <a:cs typeface="Arial Narrow"/>
              </a:rPr>
              <a:t>Heatmap</a:t>
            </a:r>
            <a:endParaRPr lang="en-US" sz="2000" b="1" dirty="0">
              <a:solidFill>
                <a:schemeClr val="accent4"/>
              </a:solidFill>
              <a:latin typeface="Arial Narrow"/>
              <a:cs typeface="Arial Narrow"/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Real-time polling of FortiGate Wireless Controller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Display current number of clients, channel, TX power 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Helps to spot Coverage holes and failed AP</a:t>
            </a:r>
          </a:p>
          <a:p>
            <a:pPr lvl="1">
              <a:buClr>
                <a:schemeClr val="accent4"/>
              </a:buClr>
            </a:pPr>
            <a:endParaRPr lang="en-US" sz="18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1742062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Traffic </a:t>
            </a:r>
            <a:r>
              <a:rPr lang="en-US" sz="2000" b="1" dirty="0" smtClean="0">
                <a:solidFill>
                  <a:schemeClr val="bg1"/>
                </a:solidFill>
              </a:rPr>
              <a:t>Shaping &amp; </a:t>
            </a:r>
            <a:r>
              <a:rPr lang="en-US" sz="2000" b="1" dirty="0" err="1" smtClean="0">
                <a:solidFill>
                  <a:schemeClr val="bg1"/>
                </a:solidFill>
              </a:rPr>
              <a:t>QoS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8859151"/>
              </p:ext>
            </p:extLst>
          </p:nvPr>
        </p:nvGraphicFramePr>
        <p:xfrm>
          <a:off x="440801" y="1344654"/>
          <a:ext cx="3987266" cy="29092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Bandwidth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Options: Shared policy shaping, per-IP shaping &amp; application Control shaping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Max. &amp; Guaranteed Bandwidth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Max. Concurrent Connections per IP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QoS</a:t>
                      </a:r>
                      <a:endParaRPr kumimoji="0" lang="en-US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 prioritization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Type of Service (TOS) &amp; Differentiated Services (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DiffServ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) Support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14205" y="1836278"/>
            <a:ext cx="4124908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Protects Critical traffic from overwhelmed by other traffic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Managed bandwidth usage by traffic type and applications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Prioritized time sensitive traffic such as VoIP &amp; streaming videos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84769" y="5886574"/>
            <a:ext cx="27158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Per IP and shared Traffic Shapers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78" y="4527432"/>
            <a:ext cx="6503428" cy="1168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687" y="5285154"/>
            <a:ext cx="6517172" cy="556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icon_TrafficShapi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2" y="7950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100675249"/>
      </p:ext>
    </p:extLst>
  </p:cSld>
  <p:clrMapOvr>
    <a:masterClrMapping/>
  </p:clrMapOvr>
  <p:transition>
    <p:wipe dir="r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Traffic Shaper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77154" y="1269470"/>
            <a:ext cx="3909646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  <a:latin typeface="Arial Narrow" pitchFamily="34" charset="0"/>
              </a:rPr>
              <a:t>Shared Traffic Shaper</a:t>
            </a:r>
          </a:p>
          <a:p>
            <a:r>
              <a:rPr lang="en-US" sz="2000" kern="1200" dirty="0">
                <a:solidFill>
                  <a:schemeClr val="dk1"/>
                </a:solidFill>
              </a:rPr>
              <a:t>bandwidth management by security policies </a:t>
            </a:r>
            <a:endParaRPr lang="en-US" sz="2000" dirty="0"/>
          </a:p>
          <a:p>
            <a:pPr lvl="1"/>
            <a:r>
              <a:rPr lang="en-US" sz="1800" kern="1200" dirty="0">
                <a:solidFill>
                  <a:schemeClr val="dk1"/>
                </a:solidFill>
              </a:rPr>
              <a:t>Per policy </a:t>
            </a:r>
            <a:endParaRPr lang="en-US" sz="1800" dirty="0"/>
          </a:p>
          <a:p>
            <a:pPr lvl="1"/>
            <a:r>
              <a:rPr lang="en-US" sz="1800" kern="1200" dirty="0" smtClean="0">
                <a:solidFill>
                  <a:schemeClr val="dk1"/>
                </a:solidFill>
              </a:rPr>
              <a:t>all policies</a:t>
            </a:r>
          </a:p>
          <a:p>
            <a:r>
              <a:rPr lang="en-US" sz="2200" dirty="0"/>
              <a:t>Maximum and guaranteed </a:t>
            </a:r>
            <a:r>
              <a:rPr lang="en-US" sz="2200" dirty="0" smtClean="0"/>
              <a:t>bandwidth</a:t>
            </a:r>
          </a:p>
          <a:p>
            <a:r>
              <a:rPr lang="en-US" sz="2200" dirty="0"/>
              <a:t>Traffic priority</a:t>
            </a:r>
          </a:p>
          <a:p>
            <a:r>
              <a:rPr lang="en-US" sz="2000" dirty="0" smtClean="0"/>
              <a:t>Assign DSCP value for  other device use</a:t>
            </a:r>
          </a:p>
          <a:p>
            <a:r>
              <a:rPr lang="en-US" sz="2000" dirty="0" smtClean="0"/>
              <a:t>Also used by Application Control</a:t>
            </a:r>
            <a:endParaRPr lang="en-US" sz="2000" dirty="0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1778283" y="2013006"/>
            <a:ext cx="1347626" cy="1269456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6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600" b="1" dirty="0">
                <a:latin typeface="Arial Narrow" pitchFamily="34" charset="0"/>
              </a:rPr>
              <a:t>Maximum </a:t>
            </a:r>
            <a:r>
              <a:rPr lang="en-US" sz="1600" b="1" dirty="0" smtClean="0">
                <a:latin typeface="Arial Narrow" pitchFamily="34" charset="0"/>
              </a:rPr>
              <a:t>Bandwidth</a:t>
            </a:r>
          </a:p>
          <a:p>
            <a:pPr algn="ctr" eaLnBrk="0" hangingPunct="0"/>
            <a:r>
              <a:rPr lang="en-US" sz="1600" b="1" dirty="0">
                <a:latin typeface="Arial Narrow" pitchFamily="34" charset="0"/>
              </a:rPr>
              <a:t>Traffic priority </a:t>
            </a:r>
            <a:endParaRPr lang="en-US" sz="1600" b="1" dirty="0" smtClean="0">
              <a:latin typeface="Arial Narrow" pitchFamily="34" charset="0"/>
            </a:endParaRPr>
          </a:p>
          <a:p>
            <a:pPr algn="ctr" eaLnBrk="0" hangingPunct="0"/>
            <a:r>
              <a:rPr lang="en-US" sz="1600" b="1" dirty="0" smtClean="0">
                <a:latin typeface="Arial Narrow" pitchFamily="34" charset="0"/>
              </a:rPr>
              <a:t>DSCP value</a:t>
            </a:r>
            <a:endParaRPr lang="en-US" sz="1600" b="1" dirty="0">
              <a:latin typeface="Arial Narrow" pitchFamily="34" charset="0"/>
            </a:endParaRPr>
          </a:p>
        </p:txBody>
      </p: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1277404" y="1260232"/>
            <a:ext cx="441980" cy="735256"/>
            <a:chOff x="772" y="1265"/>
            <a:chExt cx="428" cy="712"/>
          </a:xfrm>
        </p:grpSpPr>
        <p:pic>
          <p:nvPicPr>
            <p:cNvPr id="8" name="Picture 11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" y="1265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15"/>
            <p:cNvSpPr>
              <a:spLocks noChangeArrowheads="1"/>
            </p:cNvSpPr>
            <p:nvPr/>
          </p:nvSpPr>
          <p:spPr bwMode="auto">
            <a:xfrm rot="3282509">
              <a:off x="1039" y="1817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0" name="Group 22"/>
          <p:cNvGrpSpPr>
            <a:grpSpLocks/>
          </p:cNvGrpSpPr>
          <p:nvPr/>
        </p:nvGrpSpPr>
        <p:grpSpPr bwMode="auto">
          <a:xfrm>
            <a:off x="837919" y="2143599"/>
            <a:ext cx="609271" cy="507037"/>
            <a:chOff x="297" y="2151"/>
            <a:chExt cx="590" cy="491"/>
          </a:xfrm>
        </p:grpSpPr>
        <p:pic>
          <p:nvPicPr>
            <p:cNvPr id="11" name="Picture 10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" y="2151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690" y="2414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1253175" y="2905844"/>
            <a:ext cx="420293" cy="649545"/>
            <a:chOff x="801" y="2866"/>
            <a:chExt cx="407" cy="629"/>
          </a:xfrm>
        </p:grpSpPr>
        <p:pic>
          <p:nvPicPr>
            <p:cNvPr id="14" name="Picture 9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1" y="3004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18317491" flipV="1">
              <a:off x="1047" y="2903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6" name="Group 26"/>
          <p:cNvGrpSpPr>
            <a:grpSpLocks/>
          </p:cNvGrpSpPr>
          <p:nvPr/>
        </p:nvGrpSpPr>
        <p:grpSpPr bwMode="auto">
          <a:xfrm>
            <a:off x="3137938" y="1239764"/>
            <a:ext cx="462634" cy="720799"/>
            <a:chOff x="1937" y="1257"/>
            <a:chExt cx="448" cy="698"/>
          </a:xfrm>
        </p:grpSpPr>
        <p:pic>
          <p:nvPicPr>
            <p:cNvPr id="17" name="Picture 12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" y="1257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AutoShape 18"/>
            <p:cNvSpPr>
              <a:spLocks noChangeArrowheads="1"/>
            </p:cNvSpPr>
            <p:nvPr/>
          </p:nvSpPr>
          <p:spPr bwMode="auto">
            <a:xfrm rot="18317491" flipH="1">
              <a:off x="1900" y="1795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9" name="Group 25"/>
          <p:cNvGrpSpPr>
            <a:grpSpLocks/>
          </p:cNvGrpSpPr>
          <p:nvPr/>
        </p:nvGrpSpPr>
        <p:grpSpPr bwMode="auto">
          <a:xfrm>
            <a:off x="3356541" y="2219067"/>
            <a:ext cx="643349" cy="507037"/>
            <a:chOff x="2272" y="2137"/>
            <a:chExt cx="623" cy="491"/>
          </a:xfrm>
        </p:grpSpPr>
        <p:pic>
          <p:nvPicPr>
            <p:cNvPr id="20" name="Picture 13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0" y="2137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AutoShape 19"/>
            <p:cNvSpPr>
              <a:spLocks noChangeArrowheads="1"/>
            </p:cNvSpPr>
            <p:nvPr/>
          </p:nvSpPr>
          <p:spPr bwMode="auto">
            <a:xfrm rot="1525" flipH="1">
              <a:off x="2272" y="2377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22" name="Group 24"/>
          <p:cNvGrpSpPr>
            <a:grpSpLocks/>
          </p:cNvGrpSpPr>
          <p:nvPr/>
        </p:nvGrpSpPr>
        <p:grpSpPr bwMode="auto">
          <a:xfrm>
            <a:off x="3136868" y="2860694"/>
            <a:ext cx="491548" cy="703244"/>
            <a:chOff x="1945" y="2844"/>
            <a:chExt cx="476" cy="681"/>
          </a:xfrm>
        </p:grpSpPr>
        <p:pic>
          <p:nvPicPr>
            <p:cNvPr id="23" name="Picture 14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6" y="3034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AutoShape 20"/>
            <p:cNvSpPr>
              <a:spLocks noChangeArrowheads="1"/>
            </p:cNvSpPr>
            <p:nvPr/>
          </p:nvSpPr>
          <p:spPr bwMode="auto">
            <a:xfrm rot="3282509" flipH="1" flipV="1">
              <a:off x="1908" y="2881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sp>
        <p:nvSpPr>
          <p:cNvPr id="37" name="Rounded Rectangle 3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Traffic </a:t>
            </a:r>
            <a:r>
              <a:rPr lang="en-US" sz="2000" b="1" dirty="0" smtClean="0">
                <a:solidFill>
                  <a:schemeClr val="bg1"/>
                </a:solidFill>
              </a:rPr>
              <a:t>Shaping &amp; </a:t>
            </a:r>
            <a:r>
              <a:rPr lang="en-US" sz="2000" b="1" dirty="0" err="1" smtClean="0">
                <a:solidFill>
                  <a:schemeClr val="bg1"/>
                </a:solidFill>
              </a:rPr>
              <a:t>QoS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59" y="3900854"/>
            <a:ext cx="3688080" cy="1795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 descr="icon_TrafficShapi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2" y="7950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49917911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Traffic Shaper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77154" y="1269470"/>
            <a:ext cx="3909646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Arial Narrow" pitchFamily="34" charset="0"/>
              </a:rPr>
              <a:t>Per-IP Traffic </a:t>
            </a:r>
            <a:r>
              <a:rPr lang="en-US" sz="2000" b="1" dirty="0">
                <a:solidFill>
                  <a:srgbClr val="C00000"/>
                </a:solidFill>
                <a:latin typeface="Arial Narrow" pitchFamily="34" charset="0"/>
              </a:rPr>
              <a:t>Shaper</a:t>
            </a:r>
          </a:p>
          <a:p>
            <a:r>
              <a:rPr lang="en-US" sz="2000" kern="1200" dirty="0" smtClean="0">
                <a:solidFill>
                  <a:schemeClr val="dk1"/>
                </a:solidFill>
              </a:rPr>
              <a:t>enables admin to limit </a:t>
            </a:r>
            <a:r>
              <a:rPr lang="en-US" sz="2000" kern="1200" dirty="0">
                <a:solidFill>
                  <a:schemeClr val="dk1"/>
                </a:solidFill>
              </a:rPr>
              <a:t>the behavior of every member of a policy to avoid one user from using all the available </a:t>
            </a:r>
            <a:r>
              <a:rPr lang="en-US" sz="2000" kern="1200" dirty="0" smtClean="0">
                <a:solidFill>
                  <a:schemeClr val="dk1"/>
                </a:solidFill>
              </a:rPr>
              <a:t>bandwidth</a:t>
            </a:r>
            <a:endParaRPr lang="en-US" sz="1800" kern="1200" dirty="0" smtClean="0">
              <a:solidFill>
                <a:schemeClr val="dk1"/>
              </a:solidFill>
            </a:endParaRPr>
          </a:p>
          <a:p>
            <a:r>
              <a:rPr lang="en-US" sz="2000" dirty="0" smtClean="0"/>
              <a:t>Maximum bandwidth &amp; Concurrent Connections</a:t>
            </a:r>
          </a:p>
          <a:p>
            <a:r>
              <a:rPr lang="en-US" sz="2000" dirty="0" smtClean="0"/>
              <a:t>Assign Forward and reverse DSCP value for other device use</a:t>
            </a:r>
            <a:endParaRPr lang="en-US" sz="2000" dirty="0"/>
          </a:p>
        </p:txBody>
      </p:sp>
      <p:sp>
        <p:nvSpPr>
          <p:cNvPr id="37" name="Rounded Rectangle 3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Traffic </a:t>
            </a:r>
            <a:r>
              <a:rPr lang="en-US" sz="2000" b="1" dirty="0" smtClean="0">
                <a:solidFill>
                  <a:schemeClr val="bg1"/>
                </a:solidFill>
              </a:rPr>
              <a:t>Shaping &amp; </a:t>
            </a:r>
            <a:r>
              <a:rPr lang="en-US" sz="2000" b="1" dirty="0" err="1" smtClean="0">
                <a:solidFill>
                  <a:schemeClr val="bg1"/>
                </a:solidFill>
              </a:rPr>
              <a:t>QoS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6" name="Oval 27"/>
          <p:cNvSpPr>
            <a:spLocks noChangeArrowheads="1"/>
          </p:cNvSpPr>
          <p:nvPr/>
        </p:nvSpPr>
        <p:spPr bwMode="auto">
          <a:xfrm>
            <a:off x="1494691" y="1295781"/>
            <a:ext cx="980465" cy="750140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Maximum Concurrent Sessions </a:t>
            </a:r>
          </a:p>
        </p:txBody>
      </p:sp>
      <p:pic>
        <p:nvPicPr>
          <p:cNvPr id="27" name="Picture 29" descr="Display_Lt_v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23" y="1263636"/>
            <a:ext cx="332809" cy="51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AutoShape 30"/>
          <p:cNvSpPr>
            <a:spLocks noChangeArrowheads="1"/>
          </p:cNvSpPr>
          <p:nvPr/>
        </p:nvSpPr>
        <p:spPr bwMode="auto">
          <a:xfrm rot="1525" flipH="1">
            <a:off x="2950410" y="1517205"/>
            <a:ext cx="208138" cy="131010"/>
          </a:xfrm>
          <a:prstGeom prst="leftArrow">
            <a:avLst>
              <a:gd name="adj1" fmla="val 50000"/>
              <a:gd name="adj2" fmla="val 39718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endParaRPr lang="en-US" dirty="0">
              <a:latin typeface="Arial Narrow" pitchFamily="34" charset="0"/>
            </a:endParaRPr>
          </a:p>
        </p:txBody>
      </p:sp>
      <p:sp>
        <p:nvSpPr>
          <p:cNvPr id="29" name="Oval 31"/>
          <p:cNvSpPr>
            <a:spLocks noChangeArrowheads="1"/>
          </p:cNvSpPr>
          <p:nvPr/>
        </p:nvSpPr>
        <p:spPr bwMode="auto">
          <a:xfrm>
            <a:off x="1503483" y="2094171"/>
            <a:ext cx="980465" cy="750140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Maximum Concurrent Sessions </a:t>
            </a:r>
          </a:p>
        </p:txBody>
      </p:sp>
      <p:pic>
        <p:nvPicPr>
          <p:cNvPr id="30" name="Picture 34" descr="Display_Lt_v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6040" y="2074726"/>
            <a:ext cx="332809" cy="51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AutoShape 35"/>
          <p:cNvSpPr>
            <a:spLocks noChangeArrowheads="1"/>
          </p:cNvSpPr>
          <p:nvPr/>
        </p:nvSpPr>
        <p:spPr bwMode="auto">
          <a:xfrm rot="1525" flipH="1">
            <a:off x="2930627" y="2328295"/>
            <a:ext cx="208138" cy="131010"/>
          </a:xfrm>
          <a:prstGeom prst="leftArrow">
            <a:avLst>
              <a:gd name="adj1" fmla="val 50000"/>
              <a:gd name="adj2" fmla="val 39718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endParaRPr lang="en-US" dirty="0">
              <a:latin typeface="Arial Narrow" pitchFamily="34" charset="0"/>
            </a:endParaRPr>
          </a:p>
        </p:txBody>
      </p:sp>
      <p:pic>
        <p:nvPicPr>
          <p:cNvPr id="32" name="Picture 37" descr="Display_Lt_v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222" y="2861151"/>
            <a:ext cx="332808" cy="51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AutoShape 38"/>
          <p:cNvSpPr>
            <a:spLocks noChangeArrowheads="1"/>
          </p:cNvSpPr>
          <p:nvPr/>
        </p:nvSpPr>
        <p:spPr bwMode="auto">
          <a:xfrm rot="1525" flipH="1">
            <a:off x="2938809" y="3114719"/>
            <a:ext cx="208137" cy="131010"/>
          </a:xfrm>
          <a:prstGeom prst="leftArrow">
            <a:avLst>
              <a:gd name="adj1" fmla="val 50000"/>
              <a:gd name="adj2" fmla="val 39718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endParaRPr lang="en-US" dirty="0">
              <a:latin typeface="Arial Narrow" pitchFamily="34" charset="0"/>
            </a:endParaRPr>
          </a:p>
        </p:txBody>
      </p:sp>
      <p:sp>
        <p:nvSpPr>
          <p:cNvPr id="34" name="Oval 31"/>
          <p:cNvSpPr>
            <a:spLocks noChangeArrowheads="1"/>
          </p:cNvSpPr>
          <p:nvPr/>
        </p:nvSpPr>
        <p:spPr bwMode="auto">
          <a:xfrm>
            <a:off x="1528883" y="2881571"/>
            <a:ext cx="980465" cy="750140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Maximum Concurrent Sessions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38" y="4080608"/>
            <a:ext cx="4163060" cy="1550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 descr="icon_TrafficShapi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2" y="7950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95812078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Server Load </a:t>
            </a:r>
            <a:r>
              <a:rPr lang="en-US" sz="2000" b="1" dirty="0" smtClean="0">
                <a:solidFill>
                  <a:schemeClr val="bg1"/>
                </a:solidFill>
              </a:rPr>
              <a:t>Balancing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442759"/>
              </p:ext>
            </p:extLst>
          </p:nvPr>
        </p:nvGraphicFramePr>
        <p:xfrm>
          <a:off x="440801" y="1344654"/>
          <a:ext cx="3987266" cy="21404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Load Balancing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Methods: static, round-robin,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etc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Persistence: Cookie, SSL session ID, host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Probes &amp; Health Checks: TCP, HTTP, ICMP PING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HTTP Multiplexing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04437" y="1738586"/>
            <a:ext cx="4124908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Integrated server load balancing features with security applied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Maintains secured and high availability to application delivery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8999" y="5583728"/>
            <a:ext cx="3204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Load balance cluster status viewer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615" y="3937001"/>
            <a:ext cx="6828691" cy="1507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icon_TrafficShapi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2" y="7950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332702953"/>
      </p:ext>
    </p:extLst>
  </p:cSld>
  <p:clrMapOvr>
    <a:masterClrMapping/>
  </p:clrMapOvr>
  <p:transition>
    <p:wipe dir="r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Overview</a:t>
            </a:r>
            <a:endParaRPr lang="en-US" sz="1900" dirty="0">
              <a:solidFill>
                <a:srgbClr val="CC000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r>
              <a:rPr lang="en-US" sz="2000" dirty="0"/>
              <a:t>FortiGate intercept the incoming traffic and share it across the available servers</a:t>
            </a:r>
          </a:p>
          <a:p>
            <a:pPr lvl="1"/>
            <a:r>
              <a:rPr lang="en-US" sz="1600" dirty="0">
                <a:solidFill>
                  <a:srgbClr val="36424A"/>
                </a:solidFill>
              </a:rPr>
              <a:t>Clients connects to Virtual Server published</a:t>
            </a:r>
          </a:p>
          <a:p>
            <a:pPr lvl="1"/>
            <a:r>
              <a:rPr lang="en-US" sz="1600" dirty="0" err="1">
                <a:solidFill>
                  <a:srgbClr val="36424A"/>
                </a:solidFill>
              </a:rPr>
              <a:t>Loadbalancer</a:t>
            </a:r>
            <a:r>
              <a:rPr lang="en-US" sz="1600" dirty="0">
                <a:solidFill>
                  <a:srgbClr val="36424A"/>
                </a:solidFill>
              </a:rPr>
              <a:t> distributes traffic to cluster of Real Servers with desired Load balancing &amp; Persistence methods</a:t>
            </a:r>
          </a:p>
          <a:p>
            <a:pPr lvl="1"/>
            <a:r>
              <a:rPr lang="en-US" sz="1600" dirty="0">
                <a:solidFill>
                  <a:srgbClr val="36424A"/>
                </a:solidFill>
              </a:rPr>
              <a:t>Health Checks are performed to monitor the availabilities of real servers.</a:t>
            </a: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81388" y="2643066"/>
            <a:ext cx="15311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Virtual Server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635000" y="3709866"/>
            <a:ext cx="13139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cs typeface="Arial" charset="0"/>
              </a:rPr>
              <a:t>Real Server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635000" y="1684216"/>
            <a:ext cx="12793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accent4"/>
                </a:solidFill>
                <a:cs typeface="Arial" charset="0"/>
              </a:rPr>
              <a:t>Extensions</a:t>
            </a:r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2574925" y="1608016"/>
            <a:ext cx="1862138" cy="577850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SSL </a:t>
            </a:r>
            <a:r>
              <a:rPr lang="en-US" dirty="0" smtClean="0">
                <a:solidFill>
                  <a:schemeClr val="bg1"/>
                </a:solidFill>
                <a:cs typeface="Arial" charset="0"/>
              </a:rPr>
              <a:t>Offload</a:t>
            </a:r>
            <a:endParaRPr lang="en-US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4521200" y="1608016"/>
            <a:ext cx="4030663" cy="577850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Network Security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cs typeface="Arial" charset="0"/>
              </a:rPr>
              <a:t>( Firewall, AV, IPS, DLP)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2573338" y="2903416"/>
            <a:ext cx="5978525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Load Balancing </a:t>
            </a:r>
            <a:r>
              <a:rPr lang="en-US" dirty="0" smtClean="0">
                <a:solidFill>
                  <a:schemeClr val="bg1"/>
                </a:solidFill>
                <a:cs typeface="Arial" charset="0"/>
              </a:rPr>
              <a:t>Methods</a:t>
            </a:r>
            <a:endParaRPr lang="en-US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4521200" y="2262066"/>
            <a:ext cx="4030663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Service Type</a:t>
            </a:r>
          </a:p>
          <a:p>
            <a:pPr algn="ctr"/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(HTTP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, </a:t>
            </a:r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HTTP, IMAPS,POP3S,SMTPS, SSL, TCP, UDP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, </a:t>
            </a:r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IP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)</a:t>
            </a:r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>
            <a:off x="2581275" y="3557466"/>
            <a:ext cx="5978525" cy="577850"/>
          </a:xfrm>
          <a:prstGeom prst="flowChartAlternateProcess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Monitors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cs typeface="Arial" charset="0"/>
              </a:rPr>
              <a:t>(TCP, HTTP, ICMP PING)</a:t>
            </a:r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2582863" y="2268416"/>
            <a:ext cx="1862137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cs typeface="Arial" charset="0"/>
              </a:rPr>
              <a:t>Persistence</a:t>
            </a:r>
          </a:p>
          <a:p>
            <a:pPr algn="ctr"/>
            <a:r>
              <a:rPr lang="en-US" sz="1000">
                <a:solidFill>
                  <a:schemeClr val="bg1"/>
                </a:solidFill>
                <a:cs typeface="Arial" charset="0"/>
              </a:rPr>
              <a:t>(cookie, SSL Session ID)</a:t>
            </a:r>
          </a:p>
        </p:txBody>
      </p:sp>
      <p:sp>
        <p:nvSpPr>
          <p:cNvPr id="16" name="Rounded Rectangle 1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Server Load </a:t>
            </a:r>
            <a:r>
              <a:rPr lang="en-US" sz="2000" b="1" dirty="0" smtClean="0">
                <a:solidFill>
                  <a:schemeClr val="bg1"/>
                </a:solidFill>
              </a:rPr>
              <a:t>Balancing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7308" y="1426308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 flipH="1">
            <a:off x="2198077" y="1611923"/>
            <a:ext cx="1" cy="586154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 flipH="1">
            <a:off x="2198077" y="2282093"/>
            <a:ext cx="5863" cy="1244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flipH="1">
            <a:off x="2194169" y="3591169"/>
            <a:ext cx="1" cy="586154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icon_LoadBalanc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2" y="6934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0879498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 Methods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Server Load </a:t>
            </a:r>
            <a:r>
              <a:rPr lang="en-US" sz="2000" b="1" dirty="0" smtClean="0">
                <a:solidFill>
                  <a:schemeClr val="bg1"/>
                </a:solidFill>
              </a:rPr>
              <a:t>Balancing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6115919"/>
              </p:ext>
            </p:extLst>
          </p:nvPr>
        </p:nvGraphicFramePr>
        <p:xfrm>
          <a:off x="4435230" y="1388403"/>
          <a:ext cx="4220307" cy="40538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73044"/>
                <a:gridCol w="3047263"/>
              </a:tblGrid>
              <a:tr h="297237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 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</a:t>
                      </a:r>
                      <a:endParaRPr lang="en-US" sz="1100" dirty="0"/>
                    </a:p>
                  </a:txBody>
                  <a:tcPr anchor="ctr"/>
                </a:tc>
              </a:tr>
              <a:tr h="309490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 IP Hash </a:t>
                      </a:r>
                      <a:endParaRPr lang="en-US" sz="1200" dirty="0"/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Statically spread evenly across all real servers. 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Round Robin </a:t>
                      </a:r>
                      <a:endParaRPr lang="en-US" sz="12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Directs new requests to the next real server, and treats all real servers as equals 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Weighted </a:t>
                      </a:r>
                      <a:endParaRPr lang="en-US" sz="12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Higher weight value receive a larger percentage of connections. 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 Alive </a:t>
                      </a:r>
                      <a:endParaRPr lang="en-US" sz="12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Always directs sessions to the first alive real server,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not distributed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Least RTT </a:t>
                      </a:r>
                      <a:endParaRPr lang="en-US" sz="12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Directs sessions to the real server with the least round trip time,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determined by a Ping health check monitor 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Least Session </a:t>
                      </a:r>
                      <a:endParaRPr lang="en-US" sz="1200" dirty="0" smtClean="0"/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Directs requests to the real server that has the least number of current connections. </a:t>
                      </a:r>
                      <a:endParaRPr lang="en-US" sz="1200" dirty="0" smtClean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 Host </a:t>
                      </a:r>
                      <a:endParaRPr lang="en-US" sz="12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Using the host’s HTTP header to guide the connection to the correct real server </a:t>
                      </a:r>
                      <a:endParaRPr lang="en-US" sz="1200" dirty="0" smtClean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15" y="1377461"/>
            <a:ext cx="3786781" cy="3331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icon_LoadBalanc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2" y="69342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235720702"/>
      </p:ext>
    </p:extLst>
  </p:cSld>
  <p:clrMapOvr>
    <a:masterClrMapping/>
  </p:clrMapOvr>
  <p:transition>
    <p:wipe dir="r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Offloading &amp; Inspection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33787"/>
              </p:ext>
            </p:extLst>
          </p:nvPr>
        </p:nvGraphicFramePr>
        <p:xfrm>
          <a:off x="440801" y="1344654"/>
          <a:ext cx="3987266" cy="23606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 for WANOPT &amp; reverse web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 for SLB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Inspection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Facilitate UTM on SSL encrypted applications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34616" y="3821132"/>
            <a:ext cx="4124908" cy="223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>
                <a:latin typeface="Arial" charset="0"/>
                <a:ea typeface="ＭＳ Ｐゴシック" charset="0"/>
                <a:cs typeface="ＭＳ Ｐゴシック" charset="0"/>
              </a:rPr>
              <a:t>Intercept </a:t>
            </a:r>
            <a:r>
              <a:rPr lang="en-US" sz="1800" b="1" dirty="0" smtClean="0">
                <a:latin typeface="Arial" charset="0"/>
                <a:ea typeface="ＭＳ Ｐゴシック" charset="0"/>
                <a:cs typeface="ＭＳ Ｐゴシック" charset="0"/>
              </a:rPr>
              <a:t>and proxy SSL encrypted Traffic for UTM for more security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>
                <a:latin typeface="Arial" charset="0"/>
                <a:ea typeface="ＭＳ Ｐゴシック" charset="0"/>
                <a:cs typeface="ＭＳ Ｐゴシック" charset="0"/>
              </a:rPr>
              <a:t>SSL offloading from web servers to economical secure web access offering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826573" y="4546491"/>
            <a:ext cx="1983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SSL Inspection Option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589" y="84315"/>
            <a:ext cx="1031923" cy="955484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436" y="2499046"/>
            <a:ext cx="3514179" cy="1698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580862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3361665"/>
              </p:ext>
            </p:extLst>
          </p:nvPr>
        </p:nvGraphicFramePr>
        <p:xfrm>
          <a:off x="277644" y="1225934"/>
          <a:ext cx="8634393" cy="4909959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992356"/>
                <a:gridCol w="2264152"/>
                <a:gridCol w="1075577"/>
                <a:gridCol w="1075577"/>
                <a:gridCol w="1075577"/>
                <a:gridCol w="1075577"/>
                <a:gridCol w="1075577"/>
              </a:tblGrid>
              <a:tr h="549488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Features/Presets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NGFW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ATP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WF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NGFW+ATP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UTM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</a:tr>
              <a:tr h="491648">
                <a:tc rowSpan="9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Security*</a:t>
                      </a:r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Advanced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Threat Protection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NGFW (IPS)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NGFW (App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Control)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Web Filter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Email Filter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DLP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 smtClean="0">
                        <a:solidFill>
                          <a:schemeClr val="dk1"/>
                        </a:solidFill>
                        <a:latin typeface="Wingdings" pitchFamily="2" charset="2"/>
                        <a:ea typeface="+mn-ea"/>
                        <a:cs typeface="+mn-cs"/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916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Basic</a:t>
                      </a:r>
                      <a:endParaRPr lang="en-US" sz="1400" dirty="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VPN, IPv6,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WiFi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Controller,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Wanopt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etc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Defaults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settings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depends on FGT models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9E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F7F7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4916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Minor</a:t>
                      </a:r>
                      <a:endParaRPr lang="en-US" sz="14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ICAP,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VoiP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, DNS DB, Multicast policy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etc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7F7F7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7F7F7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2636" y="6384636"/>
            <a:ext cx="17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Default settings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/>
              <a:t>Quick Setup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0401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WAN Optimization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8205819"/>
              </p:ext>
            </p:extLst>
          </p:nvPr>
        </p:nvGraphicFramePr>
        <p:xfrm>
          <a:off x="440801" y="1344654"/>
          <a:ext cx="398726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WAN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Protocol Optimization &amp; byte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FortiClient Support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Web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Forward &amp; reverse proxy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Explicit Proxy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chaining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PAC file distribution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92092" y="1220818"/>
            <a:ext cx="41249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  <a:buClr>
                <a:schemeClr val="accent3"/>
              </a:buClr>
              <a:buSzPct val="130000"/>
            </a:pPr>
            <a:endParaRPr lang="en-US" sz="1800" b="1" dirty="0" smtClean="0"/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Integrated WANOPT network services with security capabilities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Improve </a:t>
            </a:r>
            <a:r>
              <a:rPr lang="en-US" sz="1800" b="1" dirty="0"/>
              <a:t>user experience and bandwidth efficiency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Resolves complexities, management and cost of involving additional WANOPT </a:t>
            </a:r>
            <a:r>
              <a:rPr lang="en-US" sz="1800" b="1" dirty="0" smtClean="0"/>
              <a:t>devices</a:t>
            </a:r>
            <a:endParaRPr 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063439" y="5994033"/>
            <a:ext cx="2286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WANOPT Monitors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309" y="4357077"/>
            <a:ext cx="2749303" cy="2188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8078" y="4629139"/>
            <a:ext cx="3417358" cy="1333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675222"/>
      </p:ext>
    </p:extLst>
  </p:cSld>
  <p:clrMapOvr>
    <a:masterClrMapping/>
  </p:clrMapOvr>
  <p:transition>
    <p:wipe dir="r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 bwMode="auto">
          <a:xfrm>
            <a:off x="1586832" y="2070768"/>
            <a:ext cx="5783109" cy="1524000"/>
          </a:xfrm>
          <a:prstGeom prst="roundRect">
            <a:avLst>
              <a:gd name="adj" fmla="val 13335"/>
            </a:avLst>
          </a:prstGeom>
          <a:solidFill>
            <a:srgbClr val="DFE6E6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WANOPT Tunneling</a:t>
            </a:r>
            <a:endParaRPr lang="en-US" dirty="0"/>
          </a:p>
        </p:txBody>
      </p:sp>
      <p:pic>
        <p:nvPicPr>
          <p:cNvPr id="4" name="Picture 3" descr="FortiGate_Icon_2U_L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432" y="2070768"/>
            <a:ext cx="1843601" cy="1290520"/>
          </a:xfrm>
          <a:prstGeom prst="rect">
            <a:avLst/>
          </a:prstGeom>
        </p:spPr>
      </p:pic>
      <p:pic>
        <p:nvPicPr>
          <p:cNvPr id="8" name="Picture 7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232" y="2299368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177632" y="2604168"/>
            <a:ext cx="990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WAN</a:t>
            </a:r>
          </a:p>
        </p:txBody>
      </p:sp>
      <p:cxnSp>
        <p:nvCxnSpPr>
          <p:cNvPr id="12" name="Straight Arrow Connector 11"/>
          <p:cNvCxnSpPr>
            <a:stCxn id="4" idx="3"/>
            <a:endCxn id="5" idx="1"/>
          </p:cNvCxnSpPr>
          <p:nvPr/>
        </p:nvCxnSpPr>
        <p:spPr bwMode="auto">
          <a:xfrm flipV="1">
            <a:off x="2897033" y="2341278"/>
            <a:ext cx="3718999" cy="37475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75000"/>
              </a:schemeClr>
            </a:solidFill>
            <a:prstDash val="dash"/>
            <a:round/>
            <a:headEnd type="arrow"/>
            <a:tailEnd type="arrow"/>
          </a:ln>
          <a:effectLst/>
        </p:spPr>
      </p:cxnSp>
      <p:cxnSp>
        <p:nvCxnSpPr>
          <p:cNvPr id="13" name="Straight Arrow Connector 12"/>
          <p:cNvCxnSpPr>
            <a:stCxn id="4" idx="3"/>
            <a:endCxn id="7" idx="1"/>
          </p:cNvCxnSpPr>
          <p:nvPr/>
        </p:nvCxnSpPr>
        <p:spPr bwMode="auto">
          <a:xfrm>
            <a:off x="2897033" y="2716028"/>
            <a:ext cx="3871399" cy="38344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75000"/>
              </a:schemeClr>
            </a:solidFill>
            <a:prstDash val="dash"/>
            <a:round/>
            <a:headEnd type="arrow"/>
            <a:tailEnd type="arrow"/>
          </a:ln>
          <a:effectLst/>
        </p:spPr>
      </p:cxnSp>
      <p:sp>
        <p:nvSpPr>
          <p:cNvPr id="24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4572000"/>
            <a:ext cx="8229600" cy="1374245"/>
          </a:xfrm>
        </p:spPr>
        <p:txBody>
          <a:bodyPr/>
          <a:lstStyle/>
          <a:p>
            <a:r>
              <a:rPr lang="en-US" sz="2000" dirty="0" smtClean="0"/>
              <a:t>Supports various network topologies such as inline and out-of-path design</a:t>
            </a:r>
          </a:p>
          <a:p>
            <a:r>
              <a:rPr lang="en-US" sz="2000" dirty="0" smtClean="0"/>
              <a:t>Supports multi-peers including FortiClient</a:t>
            </a:r>
          </a:p>
          <a:p>
            <a:r>
              <a:rPr lang="en-US" sz="2000" dirty="0" smtClean="0"/>
              <a:t>Can be used in both transparent or NAT/Route Mode, virtualized per VDOM</a:t>
            </a:r>
          </a:p>
        </p:txBody>
      </p:sp>
      <p:sp>
        <p:nvSpPr>
          <p:cNvPr id="15" name="Rounded Rectangle 1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WAN Optimization</a:t>
            </a:r>
          </a:p>
        </p:txBody>
      </p:sp>
      <p:pic>
        <p:nvPicPr>
          <p:cNvPr id="16" name="Picture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 bwMode="auto">
          <a:xfrm>
            <a:off x="7053180" y="2552030"/>
            <a:ext cx="1371600" cy="455863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Peers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4" descr="FortiGate_Icon_2U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032" y="1994568"/>
            <a:ext cx="990600" cy="693420"/>
          </a:xfrm>
          <a:prstGeom prst="rect">
            <a:avLst/>
          </a:prstGeom>
        </p:spPr>
      </p:pic>
      <p:pic>
        <p:nvPicPr>
          <p:cNvPr id="7" name="Picture 6" descr="Laptop-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8432" y="2756568"/>
            <a:ext cx="711503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ounded Rectangle 21"/>
          <p:cNvSpPr/>
          <p:nvPr/>
        </p:nvSpPr>
        <p:spPr bwMode="auto">
          <a:xfrm>
            <a:off x="3529263" y="3399588"/>
            <a:ext cx="2285999" cy="455863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Authentication </a:t>
            </a:r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group 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026074"/>
      </p:ext>
    </p:extLst>
  </p:cSld>
  <p:clrMapOvr>
    <a:masterClrMapping/>
  </p:clrMapOvr>
  <p:transition>
    <p:wipe dir="r"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>
            <a:stCxn id="10" idx="1"/>
          </p:cNvCxnSpPr>
          <p:nvPr/>
        </p:nvCxnSpPr>
        <p:spPr bwMode="auto">
          <a:xfrm flipV="1">
            <a:off x="2069123" y="2229340"/>
            <a:ext cx="4953000" cy="1190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Caching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59385" y="3872523"/>
            <a:ext cx="4736123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Reducing bandwidth usage with fewer request and response across WAN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Reducing server load as it has to serve fewer requests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Perceived latency since data is obtained from local </a:t>
            </a:r>
            <a:r>
              <a:rPr lang="en-US" sz="1800" b="1" dirty="0" smtClean="0"/>
              <a:t>unit</a:t>
            </a:r>
            <a:endParaRPr lang="en-US" sz="1800" b="1" dirty="0"/>
          </a:p>
        </p:txBody>
      </p:sp>
      <p:pic>
        <p:nvPicPr>
          <p:cNvPr id="8" name="Picture 24" descr="LAN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323" y="1924539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/>
        </p:nvSpPr>
        <p:spPr bwMode="auto">
          <a:xfrm>
            <a:off x="2221523" y="2457939"/>
            <a:ext cx="1371600" cy="6096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Forward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Proxy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0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9123" y="177213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1723" y="1846751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050323" y="2838939"/>
            <a:ext cx="1031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INTERNET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 Narrow"/>
              <a:cs typeface="Arial Narrow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5498123" y="2457939"/>
            <a:ext cx="1371600" cy="6096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Reverse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Proxy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5723" y="177213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8323" y="1619739"/>
            <a:ext cx="610920" cy="9144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9323" y="1848339"/>
            <a:ext cx="610920" cy="9144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0323" y="2076939"/>
            <a:ext cx="610920" cy="9144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WAN Optimization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" name="Picture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444" y="3368430"/>
            <a:ext cx="3072668" cy="3206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5813108"/>
      </p:ext>
    </p:extLst>
  </p:cSld>
  <p:clrMapOvr>
    <a:masterClrMapping/>
  </p:clrMapOvr>
  <p:transition>
    <p:wipe dir="r"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Explicit Proxy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9277" y="3018692"/>
            <a:ext cx="8686800" cy="1826845"/>
          </a:xfrm>
        </p:spPr>
        <p:txBody>
          <a:bodyPr numCol="2" spcCol="360000"/>
          <a:lstStyle/>
          <a:p>
            <a:r>
              <a:rPr lang="en-US" sz="1800" dirty="0" smtClean="0"/>
              <a:t>Proxy HTTP/HTTPS &amp; FTP Session from web browsers</a:t>
            </a:r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Distribute proxy auto-</a:t>
            </a:r>
            <a:r>
              <a:rPr lang="en-US" sz="1800" dirty="0" err="1" smtClean="0"/>
              <a:t>config</a:t>
            </a:r>
            <a:r>
              <a:rPr lang="en-US" sz="1800" dirty="0" smtClean="0"/>
              <a:t> (PAC)</a:t>
            </a:r>
          </a:p>
          <a:p>
            <a:r>
              <a:rPr lang="en-US" sz="1800" dirty="0" smtClean="0"/>
              <a:t>Supports SOCKS sessions from browsers (CLI Command)</a:t>
            </a:r>
            <a:endParaRPr lang="en-US" sz="1800" dirty="0"/>
          </a:p>
          <a:p>
            <a:r>
              <a:rPr lang="en-US" sz="1800" dirty="0" smtClean="0"/>
              <a:t>Virtualized per VDOM</a:t>
            </a:r>
          </a:p>
          <a:p>
            <a:r>
              <a:rPr lang="en-US" sz="1800" dirty="0" smtClean="0"/>
              <a:t>Proxy Chaining</a:t>
            </a:r>
          </a:p>
          <a:p>
            <a:r>
              <a:rPr lang="en-US" sz="1800" dirty="0" smtClean="0"/>
              <a:t>User authentication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457200" y="1600200"/>
            <a:ext cx="8305800" cy="914400"/>
          </a:xfrm>
          <a:prstGeom prst="roundRect">
            <a:avLst>
              <a:gd name="adj" fmla="val 13335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2"/>
            <a:r>
              <a:rPr lang="en-US" sz="1800" b="1" dirty="0"/>
              <a:t>Allows users web traffic to explicitly proxied via </a:t>
            </a:r>
            <a:r>
              <a:rPr lang="en-US" sz="1800" b="1" dirty="0" smtClean="0"/>
              <a:t>FortiGate, providing secured restrictive Internet access policies.</a:t>
            </a:r>
            <a:endParaRPr lang="en-US" sz="1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52600"/>
            <a:ext cx="694113" cy="694113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WAN Optimization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8923" y="2676770"/>
            <a:ext cx="2256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  <a:buClr>
                <a:srgbClr val="C00000"/>
              </a:buClr>
              <a:buSzPct val="100000"/>
            </a:pPr>
            <a:r>
              <a:rPr lang="en-US" sz="2000" b="1" kern="0" dirty="0" smtClean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Features</a:t>
            </a:r>
            <a:r>
              <a:rPr lang="en-US" sz="2000" b="1" kern="0" dirty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:</a:t>
            </a: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38" y="3745034"/>
            <a:ext cx="3981450" cy="2800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3328390"/>
      </p:ext>
    </p:extLst>
  </p:cSld>
  <p:clrMapOvr>
    <a:masterClrMapping/>
  </p:clrMapOvr>
  <p:transition>
    <p:wipe dir="r"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611424"/>
              </p:ext>
            </p:extLst>
          </p:nvPr>
        </p:nvGraphicFramePr>
        <p:xfrm>
          <a:off x="440801" y="1344654"/>
          <a:ext cx="3987266" cy="26349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Virtual Domains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Global and per-VDOM settings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administrator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Resource allocation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Licensing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Logging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FortiGate Virtual Appliance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FortiOS In-the-cloud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2496" y="1895556"/>
            <a:ext cx="412490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Provides multiple logical </a:t>
            </a:r>
            <a:r>
              <a:rPr lang="en-US" sz="1800" b="1" dirty="0" smtClean="0"/>
              <a:t>entities </a:t>
            </a:r>
            <a:r>
              <a:rPr lang="en-US" sz="1800" b="1" dirty="0"/>
              <a:t>in a single p</a:t>
            </a:r>
            <a:r>
              <a:rPr lang="en-US" sz="1800" b="1" dirty="0" smtClean="0"/>
              <a:t>hysical unit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Out-of-the box Multi-tenant &amp; department solution</a:t>
            </a:r>
            <a:endParaRPr lang="en-US" sz="1800" b="1" dirty="0"/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Saving in physical Space &amp; Power</a:t>
            </a:r>
          </a:p>
          <a:p>
            <a:pPr>
              <a:spcBef>
                <a:spcPts val="800"/>
              </a:spcBef>
              <a:buClr>
                <a:schemeClr val="accent3"/>
              </a:buClr>
              <a:buSzPct val="130000"/>
            </a:pPr>
            <a:endParaRPr 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14055" y="5945189"/>
            <a:ext cx="2247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VDOM Configuration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307" y="4099531"/>
            <a:ext cx="7414848" cy="1784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icon_vdo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717673635"/>
      </p:ext>
    </p:extLst>
  </p:cSld>
  <p:clrMapOvr>
    <a:masterClrMapping/>
  </p:clrMapOvr>
  <p:transition>
    <p:wipe dir="r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Domains</a:t>
            </a:r>
            <a:endParaRPr lang="en-US" dirty="0"/>
          </a:p>
        </p:txBody>
      </p:sp>
      <p:pic>
        <p:nvPicPr>
          <p:cNvPr id="4" name="Picture 9" descr="FortiGate 200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836" y="4855845"/>
            <a:ext cx="6862763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Isosceles Triangle 12"/>
          <p:cNvSpPr/>
          <p:nvPr/>
        </p:nvSpPr>
        <p:spPr bwMode="auto">
          <a:xfrm rot="10800000">
            <a:off x="940741" y="4421908"/>
            <a:ext cx="7048714" cy="695722"/>
          </a:xfrm>
          <a:prstGeom prst="triangle">
            <a:avLst>
              <a:gd name="adj" fmla="val 49947"/>
            </a:avLst>
          </a:prstGeom>
          <a:gradFill flip="none" rotWithShape="1">
            <a:gsLst>
              <a:gs pos="0">
                <a:srgbClr val="A5ACB0">
                  <a:alpha val="73000"/>
                </a:srgbClr>
              </a:gs>
              <a:gs pos="100000">
                <a:srgbClr val="FFFFFF">
                  <a:alpha val="54000"/>
                </a:srgb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984851" y="3937000"/>
            <a:ext cx="7026770" cy="492413"/>
          </a:xfrm>
          <a:prstGeom prst="roundRect">
            <a:avLst>
              <a:gd name="adj" fmla="val 22714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</a:rPr>
              <a:t>Global System</a:t>
            </a:r>
            <a:endParaRPr 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009358" y="18767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VDOM_1</a:t>
            </a:r>
            <a:endParaRPr lang="en-US" sz="1600" b="1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3101394" y="18767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VDOM_2</a:t>
            </a:r>
            <a:endParaRPr lang="en-US" sz="1600" b="1" dirty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103213" y="18767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VDOM_N</a:t>
            </a:r>
            <a:endParaRPr lang="en-US" sz="1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159590" y="3151602"/>
            <a:ext cx="785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pic>
        <p:nvPicPr>
          <p:cNvPr id="23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3627" y="4186223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1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0163" y="2153891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7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1341" y="216512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3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345" y="21651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3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0163" y="254257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5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3056" y="254257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6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345" y="254257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1453" y="217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1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6455" y="254096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848" y="291182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8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855" y="2912966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5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011" y="291406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9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5157" y="2905088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1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4363" y="2171435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7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5541" y="21826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3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3545" y="218267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3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4363" y="256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5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256" y="256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6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3545" y="256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5653" y="218765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1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0655" y="25585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9048" y="29293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8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055" y="2930510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5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0211" y="29316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9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9357" y="2922632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1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5067" y="2160197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7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6245" y="217143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3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4249" y="217143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3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5067" y="254887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5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7960" y="254887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6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4249" y="254887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357" y="217642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31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359" y="25472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9752" y="29181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8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0759" y="2919272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5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0915" y="29203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9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061" y="2911394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4" descr="FortiTech-Male_Lt-s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0370" y="408027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54" descr="FortiTech-Male_Lt-s.png"/>
          <p:cNvPicPr>
            <a:picLocks noChangeAspect="1"/>
          </p:cNvPicPr>
          <p:nvPr/>
        </p:nvPicPr>
        <p:blipFill>
          <a:blip r:embed="rId1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6303" y="159311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4" descr="FortiTech-Male_Lt-s.png"/>
          <p:cNvPicPr>
            <a:picLocks noChangeAspect="1"/>
          </p:cNvPicPr>
          <p:nvPr/>
        </p:nvPicPr>
        <p:blipFill>
          <a:blip r:embed="rId1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0502" y="159311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4" descr="FortiTech-Male_Lt-s.png"/>
          <p:cNvPicPr>
            <a:picLocks noChangeAspect="1"/>
          </p:cNvPicPr>
          <p:nvPr/>
        </p:nvPicPr>
        <p:blipFill>
          <a:blip r:embed="rId1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459" y="159311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Straight Connector 64"/>
          <p:cNvCxnSpPr>
            <a:stCxn id="20" idx="3"/>
            <a:endCxn id="21" idx="1"/>
          </p:cNvCxnSpPr>
          <p:nvPr/>
        </p:nvCxnSpPr>
        <p:spPr bwMode="auto">
          <a:xfrm>
            <a:off x="4988045" y="2854991"/>
            <a:ext cx="11151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pic>
        <p:nvPicPr>
          <p:cNvPr id="66" name="Picture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8718" y="4187412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4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819" y="4183321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1337394" y="3270262"/>
            <a:ext cx="1213768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Management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52445" y="4647259"/>
            <a:ext cx="4609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HA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530622" y="4639733"/>
            <a:ext cx="8635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FortiGuard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153393" y="4632209"/>
            <a:ext cx="86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Global System </a:t>
            </a:r>
          </a:p>
        </p:txBody>
      </p:sp>
      <p:pic>
        <p:nvPicPr>
          <p:cNvPr id="70" name="Picture 69" descr="icon_vdom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469852815"/>
      </p:ext>
    </p:extLst>
  </p:cSld>
  <p:clrMapOvr>
    <a:masterClrMapping/>
  </p:clrMapOvr>
  <p:transition>
    <p:wipe dir="r"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VDOM Admin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5606" y="1449602"/>
            <a:ext cx="4131193" cy="4496643"/>
          </a:xfrm>
        </p:spPr>
        <p:txBody>
          <a:bodyPr/>
          <a:lstStyle/>
          <a:p>
            <a:pPr>
              <a:buFont typeface="Times" pitchFamily="18" charset="0"/>
              <a:buChar char="•"/>
            </a:pPr>
            <a:r>
              <a:rPr lang="en-US" dirty="0">
                <a:latin typeface="Arial Narrow" pitchFamily="34" charset="0"/>
                <a:cs typeface="Arial" charset="0"/>
              </a:rPr>
              <a:t>Virtual domains can be managed using either one common administrator or multiple separate administrators for each VDOM</a:t>
            </a:r>
          </a:p>
          <a:p>
            <a:pPr>
              <a:buFont typeface="Times" pitchFamily="18" charset="0"/>
              <a:buChar char="•"/>
            </a:pPr>
            <a:r>
              <a:rPr lang="en-US" dirty="0">
                <a:latin typeface="Arial Narrow" pitchFamily="34" charset="0"/>
                <a:cs typeface="Arial" charset="0"/>
              </a:rPr>
              <a:t>Administrators assigned the </a:t>
            </a:r>
            <a:r>
              <a:rPr lang="en-US" i="1" dirty="0" err="1">
                <a:latin typeface="Arial Narrow" pitchFamily="34" charset="0"/>
                <a:cs typeface="Arial" charset="0"/>
              </a:rPr>
              <a:t>super_admin</a:t>
            </a:r>
            <a:r>
              <a:rPr lang="en-US" dirty="0">
                <a:latin typeface="Arial Narrow" pitchFamily="34" charset="0"/>
                <a:cs typeface="Arial" charset="0"/>
              </a:rPr>
              <a:t> profile can manage all VDOMs on the FortiGate device</a:t>
            </a:r>
          </a:p>
          <a:p>
            <a:pPr lvl="1"/>
            <a:r>
              <a:rPr lang="en-US" dirty="0">
                <a:latin typeface="Arial Narrow" pitchFamily="34" charset="0"/>
                <a:cs typeface="Arial" charset="0"/>
              </a:rPr>
              <a:t>Can also create other administrator accounts and assign them to VDOMs</a:t>
            </a:r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1316" y="1844479"/>
            <a:ext cx="4010302" cy="2352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icon_vdo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890990366"/>
      </p:ext>
    </p:extLst>
  </p:cSld>
  <p:clrMapOvr>
    <a:masterClrMapping/>
  </p:clrMapOvr>
  <p:transition>
    <p:wipe dir="r"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MGMT VDOM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622992" cy="4676775"/>
          </a:xfrm>
        </p:spPr>
        <p:txBody>
          <a:bodyPr/>
          <a:lstStyle/>
          <a:p>
            <a:r>
              <a:rPr lang="en-US" sz="2000" dirty="0">
                <a:latin typeface="Arial Narrow" pitchFamily="34" charset="0"/>
                <a:cs typeface="Arial" charset="0"/>
              </a:rPr>
              <a:t>Management traffic leaves through management VDOM</a:t>
            </a: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endParaRPr lang="en-US" sz="2000" dirty="0">
              <a:latin typeface="Arial Narrow" pitchFamily="34" charset="0"/>
              <a:cs typeface="Arial" charset="0"/>
            </a:endParaRP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endParaRPr lang="en-US" sz="2000" dirty="0">
              <a:latin typeface="Arial Narrow" pitchFamily="34" charset="0"/>
              <a:cs typeface="Arial" charset="0"/>
            </a:endParaRP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r>
              <a:rPr lang="en-US" sz="2000" dirty="0" smtClean="0">
                <a:latin typeface="Arial Narrow" pitchFamily="34" charset="0"/>
                <a:cs typeface="Arial" charset="0"/>
              </a:rPr>
              <a:t>Management </a:t>
            </a:r>
            <a:r>
              <a:rPr lang="en-US" sz="2000" dirty="0">
                <a:latin typeface="Arial Narrow" pitchFamily="34" charset="0"/>
                <a:cs typeface="Arial" charset="0"/>
              </a:rPr>
              <a:t>VDOM </a:t>
            </a:r>
            <a:r>
              <a:rPr lang="en-US" sz="2000" dirty="0" smtClean="0">
                <a:latin typeface="Arial Narrow" pitchFamily="34" charset="0"/>
                <a:cs typeface="Arial" charset="0"/>
              </a:rPr>
              <a:t>Should have </a:t>
            </a:r>
            <a:r>
              <a:rPr lang="en-US" sz="2000" dirty="0">
                <a:latin typeface="Arial Narrow" pitchFamily="34" charset="0"/>
                <a:cs typeface="Arial" charset="0"/>
              </a:rPr>
              <a:t>access to </a:t>
            </a:r>
            <a:r>
              <a:rPr lang="en-US" sz="2000" dirty="0" smtClean="0">
                <a:latin typeface="Arial Narrow" pitchFamily="34" charset="0"/>
                <a:cs typeface="Arial" charset="0"/>
              </a:rPr>
              <a:t>Internet or FMGR</a:t>
            </a:r>
            <a:endParaRPr lang="en-US" sz="2000" dirty="0">
              <a:latin typeface="Arial Narrow" pitchFamily="34" charset="0"/>
              <a:cs typeface="Arial" charset="0"/>
            </a:endParaRPr>
          </a:p>
          <a:p>
            <a:r>
              <a:rPr lang="en-US" sz="2000" dirty="0">
                <a:latin typeface="Arial Narrow" pitchFamily="34" charset="0"/>
                <a:cs typeface="Arial" charset="0"/>
              </a:rPr>
              <a:t>Default management VDOM is </a:t>
            </a:r>
            <a:r>
              <a:rPr lang="en-US" sz="2000" i="1" dirty="0">
                <a:latin typeface="Arial Narrow" pitchFamily="34" charset="0"/>
                <a:cs typeface="Arial" charset="0"/>
              </a:rPr>
              <a:t>root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92076516"/>
              </p:ext>
            </p:extLst>
          </p:nvPr>
        </p:nvGraphicFramePr>
        <p:xfrm>
          <a:off x="343345" y="2465599"/>
          <a:ext cx="4377921" cy="1413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ounded Rectangle 6"/>
          <p:cNvSpPr/>
          <p:nvPr/>
        </p:nvSpPr>
        <p:spPr bwMode="auto">
          <a:xfrm>
            <a:off x="6586526" y="2125253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root</a:t>
            </a:r>
            <a:endParaRPr lang="en-US" sz="1600" b="1" dirty="0"/>
          </a:p>
        </p:txBody>
      </p:sp>
      <p:pic>
        <p:nvPicPr>
          <p:cNvPr id="8" name="Picture 41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7331" y="2402395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8509" y="241363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3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13" y="241363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3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7331" y="27910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5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0224" y="27910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6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13" y="27910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8621" y="241861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1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3623" y="27894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5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2016" y="316032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8"/>
          <p:cNvPicPr>
            <a:picLocks noChangeAspect="1"/>
          </p:cNvPicPr>
          <p:nvPr/>
        </p:nvPicPr>
        <p:blipFill>
          <a:blip r:embed="rId1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3023" y="3161470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1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179" y="31625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325" y="3153592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914562" y="3518766"/>
            <a:ext cx="1213768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Management</a:t>
            </a:r>
          </a:p>
        </p:txBody>
      </p:sp>
      <p:sp>
        <p:nvSpPr>
          <p:cNvPr id="21" name="Left Brace 20"/>
          <p:cNvSpPr/>
          <p:nvPr/>
        </p:nvSpPr>
        <p:spPr bwMode="auto">
          <a:xfrm>
            <a:off x="5080192" y="2057055"/>
            <a:ext cx="966341" cy="2208918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icon_vdom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099532077"/>
      </p:ext>
    </p:extLst>
  </p:cSld>
  <p:clrMapOvr>
    <a:masterClrMapping/>
  </p:clrMapOvr>
  <p:transition>
    <p:wipe dir="r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 Allocation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69" y="1740888"/>
            <a:ext cx="3720414" cy="332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69" y="1893288"/>
            <a:ext cx="3720414" cy="332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69" y="2045688"/>
            <a:ext cx="3720414" cy="332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4106" y="2018632"/>
            <a:ext cx="4112693" cy="392761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Managing Resources</a:t>
            </a:r>
          </a:p>
          <a:p>
            <a:r>
              <a:rPr lang="en-US" sz="1800" dirty="0" smtClean="0"/>
              <a:t>Customize </a:t>
            </a:r>
            <a:r>
              <a:rPr lang="en-US" sz="1800" dirty="0"/>
              <a:t>the resources allocated to each VDOM to ensure the proper level of service is maintained on each </a:t>
            </a:r>
            <a:r>
              <a:rPr lang="en-US" sz="1800" dirty="0" smtClean="0"/>
              <a:t>VDOM</a:t>
            </a:r>
          </a:p>
          <a:p>
            <a:r>
              <a:rPr lang="en-US" sz="1800" dirty="0"/>
              <a:t>Global Resources V</a:t>
            </a:r>
            <a:r>
              <a:rPr lang="en-US" sz="1800" dirty="0" smtClean="0"/>
              <a:t>iewer allows admin to view available resources as total</a:t>
            </a:r>
          </a:p>
        </p:txBody>
      </p:sp>
      <p:pic>
        <p:nvPicPr>
          <p:cNvPr id="9" name="Picture 8" descr="icon_vdo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198991017"/>
      </p:ext>
    </p:extLst>
  </p:cSld>
  <p:clrMapOvr>
    <a:masterClrMapping/>
  </p:clrMapOvr>
  <p:transition>
    <p:wipe dir="r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VDOM Links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15473" y="4072693"/>
            <a:ext cx="8071853" cy="2127552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Linking VDOMs</a:t>
            </a:r>
          </a:p>
          <a:p>
            <a:r>
              <a:rPr lang="en-US" sz="1800" dirty="0" smtClean="0"/>
              <a:t>Using two </a:t>
            </a:r>
            <a:r>
              <a:rPr lang="en-US" sz="1800" dirty="0"/>
              <a:t>virtual interfaces, each on a different VDOM, and they are linked together to connect those two </a:t>
            </a:r>
            <a:r>
              <a:rPr lang="en-US" sz="1800" dirty="0" smtClean="0"/>
              <a:t>VDOMs </a:t>
            </a:r>
            <a:r>
              <a:rPr lang="en-US" sz="1800" dirty="0">
                <a:latin typeface="Arial Narrow" pitchFamily="34" charset="0"/>
                <a:cs typeface="Arial" charset="0"/>
              </a:rPr>
              <a:t>without using additional physical </a:t>
            </a:r>
            <a:r>
              <a:rPr lang="en-US" sz="1800" dirty="0" smtClean="0">
                <a:latin typeface="Arial Narrow" pitchFamily="34" charset="0"/>
                <a:cs typeface="Arial" charset="0"/>
              </a:rPr>
              <a:t>interfaces</a:t>
            </a:r>
            <a:endParaRPr lang="en-US" sz="1800" dirty="0" smtClean="0"/>
          </a:p>
          <a:p>
            <a:r>
              <a:rPr lang="en-US" sz="1800" dirty="0" smtClean="0"/>
              <a:t>Inter</a:t>
            </a:r>
            <a:r>
              <a:rPr lang="en-US" sz="1800" dirty="0"/>
              <a:t>-VDOM links </a:t>
            </a:r>
            <a:r>
              <a:rPr lang="en-US" sz="1800" dirty="0" smtClean="0"/>
              <a:t>can be created with both VDOMs </a:t>
            </a:r>
            <a:r>
              <a:rPr lang="en-US" sz="1800" dirty="0"/>
              <a:t>in </a:t>
            </a:r>
            <a:r>
              <a:rPr lang="en-US" sz="1800" dirty="0" smtClean="0"/>
              <a:t>different operating modes (but not when both are in transparent mode)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628236" y="1769802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VDOM_1</a:t>
            </a:r>
            <a:endParaRPr lang="en-US" sz="1600" b="1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30055" y="1769802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VDOM_EXT</a:t>
            </a:r>
            <a:endParaRPr lang="en-US" sz="1600" b="1" dirty="0"/>
          </a:p>
        </p:txBody>
      </p:sp>
      <p:pic>
        <p:nvPicPr>
          <p:cNvPr id="12" name="Picture 4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5" y="2064488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2383" y="207572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0387" y="207572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3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5" y="24531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5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098" y="24531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6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0387" y="24531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2495" y="2080711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1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7497" y="245156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5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90" y="282242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8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897" y="2823563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7053" y="282466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6199" y="2815685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1909" y="2053250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3087" y="206448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091" y="206448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3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1909" y="24419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5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4802" y="24419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6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091" y="24419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3199" y="206947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1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8201" y="244032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594" y="281118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8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7601" y="2812325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7757" y="281342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6903" y="2804447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Connector 39"/>
          <p:cNvCxnSpPr>
            <a:stCxn id="9" idx="3"/>
            <a:endCxn id="10" idx="1"/>
          </p:cNvCxnSpPr>
          <p:nvPr/>
        </p:nvCxnSpPr>
        <p:spPr bwMode="auto">
          <a:xfrm>
            <a:off x="2514887" y="2748044"/>
            <a:ext cx="11151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sp>
        <p:nvSpPr>
          <p:cNvPr id="41" name="Rounded Rectangle 40"/>
          <p:cNvSpPr/>
          <p:nvPr/>
        </p:nvSpPr>
        <p:spPr bwMode="auto">
          <a:xfrm>
            <a:off x="6636004" y="17751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VDOM_2</a:t>
            </a:r>
            <a:endParaRPr lang="en-US" sz="1600" b="1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8973" y="2069835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0151" y="20810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8155" y="208107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3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8973" y="24585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5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1866" y="24585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6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8155" y="24585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0263" y="208605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31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5265" y="24569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5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3658" y="28277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8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4665" y="2828910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4821" y="28300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9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3967" y="2821032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4" name="Straight Connector 53"/>
          <p:cNvCxnSpPr>
            <a:stCxn id="10" idx="3"/>
            <a:endCxn id="41" idx="1"/>
          </p:cNvCxnSpPr>
          <p:nvPr/>
        </p:nvCxnSpPr>
        <p:spPr bwMode="auto">
          <a:xfrm>
            <a:off x="5516706" y="2748044"/>
            <a:ext cx="1119298" cy="5347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cxnSp>
        <p:nvCxnSpPr>
          <p:cNvPr id="57" name="Straight Connector 56"/>
          <p:cNvCxnSpPr>
            <a:stCxn id="9" idx="2"/>
            <a:endCxn id="41" idx="2"/>
          </p:cNvCxnSpPr>
          <p:nvPr/>
        </p:nvCxnSpPr>
        <p:spPr bwMode="auto">
          <a:xfrm rot="16200000" flipH="1">
            <a:off x="4572773" y="725074"/>
            <a:ext cx="5347" cy="6007768"/>
          </a:xfrm>
          <a:prstGeom prst="curvedConnector3">
            <a:avLst>
              <a:gd name="adj1" fmla="val 8506434"/>
            </a:avLst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pic>
        <p:nvPicPr>
          <p:cNvPr id="55" name="Picture 54" descr="icon_vdom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83820"/>
            <a:ext cx="1035177" cy="897636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15166120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Setup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57481" y="4082815"/>
            <a:ext cx="8329319" cy="186343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FortiExplorer</a:t>
            </a:r>
          </a:p>
          <a:p>
            <a:r>
              <a:rPr lang="en-US" sz="2000" dirty="0" smtClean="0"/>
              <a:t>Software Application for Windows, Mac OS and </a:t>
            </a:r>
            <a:r>
              <a:rPr lang="en-US" sz="2000" dirty="0" err="1" smtClean="0"/>
              <a:t>iOS</a:t>
            </a:r>
            <a:endParaRPr lang="en-US" sz="2000" dirty="0" smtClean="0"/>
          </a:p>
          <a:p>
            <a:r>
              <a:rPr lang="en-US" sz="2000" dirty="0" smtClean="0"/>
              <a:t>Uses USB connection</a:t>
            </a:r>
          </a:p>
          <a:p>
            <a:r>
              <a:rPr lang="en-US" sz="2000" dirty="0" smtClean="0"/>
              <a:t>Quick Setup Wizard, Direct GUI &amp; CLI access without network setup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408" y="1484959"/>
            <a:ext cx="3029185" cy="2175065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387" y="1444711"/>
            <a:ext cx="1493617" cy="229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67182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0100994"/>
              </p:ext>
            </p:extLst>
          </p:nvPr>
        </p:nvGraphicFramePr>
        <p:xfrm>
          <a:off x="440801" y="1344654"/>
          <a:ext cx="3987266" cy="47754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FortiGate Clustering Protocol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Active-Passive, Active-Active, Virtual Clusters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Redundant heartbeat interfaces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 Reserved Management Interface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Failover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Session, link &amp; remote link failover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Subsecond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Failover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 with Link Aggregation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Full mesh HA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Geographically dispersed HA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TCP Session Sync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VRRP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FG5000 Chassis based clustering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41978" y="4274650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HA Configuration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6877" y="1397977"/>
            <a:ext cx="3194031" cy="272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3538389"/>
      </p:ext>
    </p:extLst>
  </p:cSld>
  <p:clrMapOvr>
    <a:masterClrMapping/>
  </p:clrMapOvr>
  <p:transition>
    <p:wipe dir="r"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 bwMode="auto">
          <a:xfrm>
            <a:off x="1295400" y="1828800"/>
            <a:ext cx="2895600" cy="2362200"/>
          </a:xfrm>
          <a:prstGeom prst="roundRect">
            <a:avLst>
              <a:gd name="adj" fmla="val 9975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b="0" i="0" dirty="0" smtClean="0"/>
              <a:t>Virtual Clusters</a:t>
            </a:r>
            <a:endParaRPr lang="en-US" b="0" i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4572000"/>
            <a:ext cx="8229600" cy="1374245"/>
          </a:xfrm>
        </p:spPr>
        <p:txBody>
          <a:bodyPr numCol="2"/>
          <a:lstStyle/>
          <a:p>
            <a:r>
              <a:rPr lang="en-US" sz="2000" dirty="0" smtClean="0"/>
              <a:t>Similar concept to loadsharing</a:t>
            </a:r>
          </a:p>
          <a:p>
            <a:r>
              <a:rPr lang="en-US" sz="2000" dirty="0" smtClean="0"/>
              <a:t>Can operate in A-A or A-P mode</a:t>
            </a:r>
          </a:p>
          <a:p>
            <a:r>
              <a:rPr lang="en-US" sz="2000" dirty="0" smtClean="0"/>
              <a:t>Available when VDOMs is enabled</a:t>
            </a:r>
          </a:p>
          <a:p>
            <a:r>
              <a:rPr lang="en-US" sz="2000" dirty="0" smtClean="0"/>
              <a:t>2 Virtual clusters can be created with as many VDOMs available assigned to them</a:t>
            </a:r>
          </a:p>
          <a:p>
            <a:r>
              <a:rPr lang="en-US" sz="2000" dirty="0"/>
              <a:t>I</a:t>
            </a:r>
            <a:r>
              <a:rPr lang="en-US" sz="2000" dirty="0" smtClean="0"/>
              <a:t>nter</a:t>
            </a:r>
            <a:r>
              <a:rPr lang="en-US" sz="2000" dirty="0"/>
              <a:t>-VDOM links must be entirely within one </a:t>
            </a:r>
            <a:r>
              <a:rPr lang="en-US" sz="2000" dirty="0" smtClean="0"/>
              <a:t>virtual cluster</a:t>
            </a:r>
            <a:r>
              <a:rPr lang="en-US" sz="2000" dirty="0"/>
              <a:t>. 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6" name="Picture 5" descr="FortiGate_Icon_1U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295400"/>
            <a:ext cx="1272032" cy="79577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 bwMode="auto">
          <a:xfrm>
            <a:off x="4419600" y="1828800"/>
            <a:ext cx="2895600" cy="2362200"/>
          </a:xfrm>
          <a:prstGeom prst="roundRect">
            <a:avLst>
              <a:gd name="adj" fmla="val 9015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pic>
        <p:nvPicPr>
          <p:cNvPr id="7" name="Picture 6" descr="FortiGate_Icon_1U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95400"/>
            <a:ext cx="1272032" cy="79577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14600" y="1524000"/>
            <a:ext cx="14680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FORTIGATE-01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38800" y="1524000"/>
            <a:ext cx="14680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FORTIGATE-02</a:t>
            </a:r>
          </a:p>
        </p:txBody>
      </p:sp>
      <p:sp>
        <p:nvSpPr>
          <p:cNvPr id="21" name="Rounded Rectangle 20"/>
          <p:cNvSpPr/>
          <p:nvPr/>
        </p:nvSpPr>
        <p:spPr bwMode="auto">
          <a:xfrm>
            <a:off x="1447800" y="2895600"/>
            <a:ext cx="6553200" cy="1219200"/>
          </a:xfrm>
          <a:prstGeom prst="roundRect">
            <a:avLst>
              <a:gd name="adj" fmla="val 9135"/>
            </a:avLst>
          </a:prstGeom>
          <a:solidFill>
            <a:schemeClr val="bg2">
              <a:lumMod val="50000"/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16" name="Rounded Rectangle 15"/>
          <p:cNvSpPr/>
          <p:nvPr/>
        </p:nvSpPr>
        <p:spPr bwMode="auto">
          <a:xfrm>
            <a:off x="4648200" y="2971800"/>
            <a:ext cx="2336800" cy="4572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VDOM 2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600200" y="2971800"/>
            <a:ext cx="2336800" cy="457200"/>
          </a:xfrm>
          <a:prstGeom prst="roundRect">
            <a:avLst>
              <a:gd name="adj" fmla="val 13335"/>
            </a:avLst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VDOM 2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1600200" y="3581400"/>
            <a:ext cx="2336800" cy="457200"/>
          </a:xfrm>
          <a:prstGeom prst="roundRect">
            <a:avLst>
              <a:gd name="adj" fmla="val 13335"/>
            </a:avLst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VDOM 3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4648200" y="3581400"/>
            <a:ext cx="2336800" cy="4572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VDOM 3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1447800" y="2057400"/>
            <a:ext cx="6553200" cy="762000"/>
          </a:xfrm>
          <a:prstGeom prst="roundRect">
            <a:avLst>
              <a:gd name="adj" fmla="val 13335"/>
            </a:avLst>
          </a:prstGeom>
          <a:solidFill>
            <a:schemeClr val="accent3">
              <a:lumMod val="75000"/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14" name="Rounded Rectangle 13"/>
          <p:cNvSpPr/>
          <p:nvPr/>
        </p:nvSpPr>
        <p:spPr bwMode="auto">
          <a:xfrm>
            <a:off x="1600200" y="2209800"/>
            <a:ext cx="2336800" cy="4572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VDOM 1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648200" y="2209800"/>
            <a:ext cx="2336800" cy="457200"/>
          </a:xfrm>
          <a:prstGeom prst="roundRect">
            <a:avLst>
              <a:gd name="adj" fmla="val 13335"/>
            </a:avLst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VDOM 1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7448514" y="2325582"/>
            <a:ext cx="766215" cy="270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V.Cluster 1</a:t>
            </a:r>
          </a:p>
        </p:txBody>
      </p:sp>
      <p:sp>
        <p:nvSpPr>
          <p:cNvPr id="24" name="TextBox 23"/>
          <p:cNvSpPr txBox="1"/>
          <p:nvPr/>
        </p:nvSpPr>
        <p:spPr>
          <a:xfrm rot="16200000">
            <a:off x="7410203" y="3422507"/>
            <a:ext cx="842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V.Cluster 2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2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942477"/>
      </p:ext>
    </p:extLst>
  </p:cSld>
  <p:clrMapOvr>
    <a:masterClrMapping/>
  </p:clrMapOvr>
  <p:transition>
    <p:wipe dir="r"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 bwMode="auto">
          <a:xfrm>
            <a:off x="5867400" y="3657600"/>
            <a:ext cx="2895600" cy="838200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b="0" i="0" dirty="0" smtClean="0"/>
              <a:t>Failover</a:t>
            </a:r>
            <a:endParaRPr lang="en-US" b="0" i="0" dirty="0"/>
          </a:p>
        </p:txBody>
      </p:sp>
      <p:sp>
        <p:nvSpPr>
          <p:cNvPr id="36" name="Content Placeholder 35"/>
          <p:cNvSpPr>
            <a:spLocks noGrp="1"/>
          </p:cNvSpPr>
          <p:nvPr>
            <p:ph type="body" sz="quarter" idx="11"/>
          </p:nvPr>
        </p:nvSpPr>
        <p:spPr>
          <a:xfrm>
            <a:off x="457200" y="1345233"/>
            <a:ext cx="5029200" cy="460101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Device &amp; Link Failover</a:t>
            </a:r>
          </a:p>
          <a:p>
            <a:r>
              <a:rPr lang="en-US" sz="1800" dirty="0" smtClean="0"/>
              <a:t>Failover can be triggered when the master/primary units fails or links connecting it</a:t>
            </a:r>
            <a:endParaRPr lang="en-US" sz="1800" dirty="0"/>
          </a:p>
          <a:p>
            <a:endParaRPr lang="en-US" sz="20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Remote Link Failover</a:t>
            </a:r>
          </a:p>
          <a:p>
            <a:r>
              <a:rPr lang="en-US" sz="1800" dirty="0" smtClean="0"/>
              <a:t>Uses </a:t>
            </a:r>
            <a:r>
              <a:rPr lang="en-US" sz="1800" dirty="0"/>
              <a:t>ping servers </a:t>
            </a:r>
            <a:r>
              <a:rPr lang="en-US" sz="1800" dirty="0" smtClean="0"/>
              <a:t>on </a:t>
            </a:r>
            <a:r>
              <a:rPr lang="en-US" sz="1800" dirty="0"/>
              <a:t>the primary unit to test connectivity with IP addresses of network </a:t>
            </a:r>
            <a:r>
              <a:rPr lang="en-US" sz="1800" dirty="0" smtClean="0"/>
              <a:t>devices that is not directly connected</a:t>
            </a:r>
          </a:p>
          <a:p>
            <a:r>
              <a:rPr lang="en-US" sz="1800" dirty="0" smtClean="0"/>
              <a:t>May be multiple interfaces and/or multiple IPs on an monitor interface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 err="1">
                <a:solidFill>
                  <a:srgbClr val="C00000"/>
                </a:solidFill>
              </a:rPr>
              <a:t>Subsecond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Failover</a:t>
            </a:r>
          </a:p>
          <a:p>
            <a:r>
              <a:rPr lang="en-US" sz="1800" dirty="0">
                <a:ea typeface="Arial Narrow"/>
              </a:rPr>
              <a:t>Normally </a:t>
            </a:r>
            <a:r>
              <a:rPr lang="en-US" sz="1800" dirty="0" smtClean="0">
                <a:ea typeface="Arial Narrow"/>
              </a:rPr>
              <a:t>achievable for </a:t>
            </a:r>
            <a:r>
              <a:rPr lang="en-US" sz="1800" dirty="0">
                <a:ea typeface="Arial Narrow"/>
              </a:rPr>
              <a:t>a cluster of two units operating in Transparent mode with only two interfaces connected to the network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6" descr="FortiGate_Icon_1U_Lt.pn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733800"/>
            <a:ext cx="1272032" cy="795774"/>
          </a:xfrm>
          <a:prstGeom prst="rect">
            <a:avLst/>
          </a:prstGeom>
        </p:spPr>
      </p:pic>
      <p:pic>
        <p:nvPicPr>
          <p:cNvPr id="8" name="Picture 10" descr="Switch_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5133461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Switch_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600" y="5181600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>
            <a:endCxn id="7" idx="1"/>
          </p:cNvCxnSpPr>
          <p:nvPr/>
        </p:nvCxnSpPr>
        <p:spPr bwMode="auto">
          <a:xfrm>
            <a:off x="7291832" y="4131687"/>
            <a:ext cx="17576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endCxn id="8" idx="0"/>
          </p:cNvCxnSpPr>
          <p:nvPr/>
        </p:nvCxnSpPr>
        <p:spPr bwMode="auto">
          <a:xfrm>
            <a:off x="6655816" y="4529574"/>
            <a:ext cx="11684" cy="6038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>
            <a:stCxn id="7" idx="2"/>
            <a:endCxn id="9" idx="0"/>
          </p:cNvCxnSpPr>
          <p:nvPr/>
        </p:nvCxnSpPr>
        <p:spPr bwMode="auto">
          <a:xfrm>
            <a:off x="8103616" y="4529574"/>
            <a:ext cx="11684" cy="65202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>
            <a:stCxn id="15" idx="2"/>
          </p:cNvCxnSpPr>
          <p:nvPr/>
        </p:nvCxnSpPr>
        <p:spPr bwMode="auto">
          <a:xfrm flipH="1">
            <a:off x="6655816" y="3172339"/>
            <a:ext cx="11684" cy="56146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Picture 10" descr="Switch_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2362200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Switch_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600" y="2362200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Connector 17"/>
          <p:cNvCxnSpPr>
            <a:stCxn id="16" idx="2"/>
            <a:endCxn id="7" idx="0"/>
          </p:cNvCxnSpPr>
          <p:nvPr/>
        </p:nvCxnSpPr>
        <p:spPr bwMode="auto">
          <a:xfrm flipH="1">
            <a:off x="8103616" y="3172339"/>
            <a:ext cx="11684" cy="56146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 descr="Router_Lt.png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5684" y="137160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Router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0315" y="137160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FortiGate_Icon_1U_Lt.png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0" y="3733800"/>
            <a:ext cx="1272032" cy="795774"/>
          </a:xfrm>
          <a:prstGeom prst="rect">
            <a:avLst/>
          </a:prstGeom>
        </p:spPr>
      </p:pic>
      <p:cxnSp>
        <p:nvCxnSpPr>
          <p:cNvPr id="24" name="Straight Connector 23"/>
          <p:cNvCxnSpPr>
            <a:stCxn id="21" idx="2"/>
            <a:endCxn id="15" idx="0"/>
          </p:cNvCxnSpPr>
          <p:nvPr/>
        </p:nvCxnSpPr>
        <p:spPr bwMode="auto">
          <a:xfrm flipH="1">
            <a:off x="6667500" y="2107419"/>
            <a:ext cx="1585" cy="25478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>
            <a:stCxn id="22" idx="2"/>
            <a:endCxn id="16" idx="0"/>
          </p:cNvCxnSpPr>
          <p:nvPr/>
        </p:nvCxnSpPr>
        <p:spPr bwMode="auto">
          <a:xfrm>
            <a:off x="8113716" y="2107419"/>
            <a:ext cx="1584" cy="25478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0800" y="1905000"/>
            <a:ext cx="228600" cy="2286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7086600" y="3505200"/>
            <a:ext cx="609600" cy="609600"/>
          </a:xfrm>
          <a:prstGeom prst="rect">
            <a:avLst/>
          </a:prstGeom>
          <a:ln>
            <a:noFill/>
          </a:ln>
        </p:spPr>
      </p:pic>
      <p:cxnSp>
        <p:nvCxnSpPr>
          <p:cNvPr id="38" name="Straight Connector 37"/>
          <p:cNvCxnSpPr/>
          <p:nvPr/>
        </p:nvCxnSpPr>
        <p:spPr bwMode="auto">
          <a:xfrm flipH="1">
            <a:off x="7162800" y="5715000"/>
            <a:ext cx="381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 flipH="1">
            <a:off x="7239000" y="2895600"/>
            <a:ext cx="381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Rounded Rectangle 2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32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0417" y="3854632"/>
            <a:ext cx="228600" cy="2286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4164" y="473884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119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982" y="1295398"/>
            <a:ext cx="6960870" cy="3634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53" y="2149922"/>
            <a:ext cx="5995035" cy="1611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Event Monitoring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193" y="3307152"/>
            <a:ext cx="5972175" cy="1948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609600" y="5128658"/>
            <a:ext cx="7924800" cy="762000"/>
          </a:xfrm>
          <a:prstGeom prst="roundRect">
            <a:avLst>
              <a:gd name="adj" fmla="val 22015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dirty="0" smtClean="0"/>
              <a:t>Quick visual &amp; on current HA status, resource usage and threat situation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dirty="0"/>
              <a:t>HA Logs details related activities, state and status </a:t>
            </a:r>
            <a:r>
              <a:rPr lang="en-US" sz="1800" dirty="0" smtClean="0"/>
              <a:t>changes</a:t>
            </a:r>
            <a:endParaRPr lang="en-US" sz="1800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11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5916" y="3244165"/>
            <a:ext cx="2840355" cy="54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3610461"/>
      </p:ext>
    </p:extLst>
  </p:cSld>
  <p:clrMapOvr>
    <a:masterClrMapping/>
  </p:clrMapOvr>
  <p:transition>
    <p:wipe dir="r"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2363949"/>
              </p:ext>
            </p:extLst>
          </p:nvPr>
        </p:nvGraphicFramePr>
        <p:xfrm>
          <a:off x="440801" y="1344654"/>
          <a:ext cx="3987266" cy="186611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Traffic, UTM &amp; Event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MAC address logs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External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Syslogging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Multiple device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Alert Email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44535" y="3583193"/>
            <a:ext cx="4124908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Meeting Compliance requirements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Analysis tools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Notifies </a:t>
            </a:r>
            <a:r>
              <a:rPr lang="en-US" sz="1800" b="1" dirty="0"/>
              <a:t>k</a:t>
            </a:r>
            <a:r>
              <a:rPr lang="en-US" sz="1800" b="1" dirty="0" smtClean="0"/>
              <a:t>ey events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31050" y="5257165"/>
            <a:ext cx="24528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Report Customization Panel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95" y="3663468"/>
            <a:ext cx="3569079" cy="1384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7713688"/>
              </p:ext>
            </p:extLst>
          </p:nvPr>
        </p:nvGraphicFramePr>
        <p:xfrm>
          <a:off x="4669234" y="1339540"/>
          <a:ext cx="3987266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In-box or external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Report Customization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FortiManager/FortiAnalyzer Integration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1154243"/>
      </p:ext>
    </p:extLst>
  </p:cSld>
  <p:clrMapOvr>
    <a:masterClrMapping/>
  </p:clrMapOvr>
  <p:transition>
    <p:wipe dir="r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57" y="1221889"/>
            <a:ext cx="8465969" cy="4814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Viewer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Isosceles Triangle 26"/>
          <p:cNvSpPr/>
          <p:nvPr/>
        </p:nvSpPr>
        <p:spPr>
          <a:xfrm rot="10800000">
            <a:off x="6952555" y="406741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7162" y="4312325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Log detail Viewer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5" name="Isosceles Triangle 26"/>
          <p:cNvSpPr/>
          <p:nvPr/>
        </p:nvSpPr>
        <p:spPr>
          <a:xfrm rot="10800000" flipV="1">
            <a:off x="1304518" y="146065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75876" y="1922375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Log Filter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 flipV="1">
            <a:off x="3609397" y="3829994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2807" y="4330426"/>
            <a:ext cx="105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Pictograms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842708976"/>
      </p:ext>
    </p:extLst>
  </p:cSld>
  <p:clrMapOvr>
    <a:masterClrMapping/>
  </p:clrMapOvr>
  <p:transition>
    <p:wipe dir="r"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167" y="2135617"/>
            <a:ext cx="2771775" cy="246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42990">
            <a:off x="5610160" y="2103743"/>
            <a:ext cx="2754630" cy="271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0402">
            <a:off x="1247306" y="1869530"/>
            <a:ext cx="2777490" cy="3240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Google Chrome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1" t="-3423" r="-220" b="30395"/>
          <a:stretch/>
        </p:blipFill>
        <p:spPr>
          <a:xfrm rot="21013740">
            <a:off x="642294" y="2510649"/>
            <a:ext cx="2810621" cy="2612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Reports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 bwMode="auto">
          <a:xfrm>
            <a:off x="694641" y="3762485"/>
            <a:ext cx="3821677" cy="2172741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/>
              <a:t>UTM </a:t>
            </a:r>
            <a:r>
              <a:rPr lang="en-US" sz="1800" b="1" dirty="0"/>
              <a:t>Security Analysis </a:t>
            </a:r>
            <a:r>
              <a:rPr lang="en-US" sz="1800" b="1" dirty="0" smtClean="0"/>
              <a:t>Report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Bandwidth </a:t>
            </a:r>
            <a:r>
              <a:rPr lang="en-US" sz="1600" dirty="0"/>
              <a:t>&amp; </a:t>
            </a:r>
            <a:r>
              <a:rPr lang="en-US" sz="1600" dirty="0" smtClean="0"/>
              <a:t>Applications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Web Usage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Emails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Threats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VPN </a:t>
            </a:r>
            <a:r>
              <a:rPr lang="en-US" sz="1600" dirty="0"/>
              <a:t>Usage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11" name="Rounded Rectangle 10"/>
          <p:cNvSpPr/>
          <p:nvPr/>
        </p:nvSpPr>
        <p:spPr bwMode="auto">
          <a:xfrm>
            <a:off x="4825369" y="3785306"/>
            <a:ext cx="3821677" cy="2172741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>
                <a:latin typeface="Helvetica 55 Roman"/>
                <a:cs typeface="Helvetica 55 Roman"/>
              </a:rPr>
              <a:t>Top (5) User Summary</a:t>
            </a:r>
            <a:endParaRPr lang="en-US" sz="1600" dirty="0" smtClean="0"/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Traffic Summary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Web Activity Summary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Email Activity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Threat Summary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Application Summary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1883834" y="1264335"/>
            <a:ext cx="5598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ts val="600"/>
              </a:spcBef>
              <a:buClr>
                <a:schemeClr val="accent4"/>
              </a:buClr>
            </a:pPr>
            <a:r>
              <a:rPr lang="en-US" sz="1800" i="1" dirty="0"/>
              <a:t>On-Demand or scheduled, Email Delivery option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4211295070"/>
      </p:ext>
    </p:extLst>
  </p:cSld>
  <p:clrMapOvr>
    <a:masterClrMapping/>
  </p:clrMapOvr>
  <p:transition>
    <p:wipe dir="r"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IPv6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7474166"/>
              </p:ext>
            </p:extLst>
          </p:nvPr>
        </p:nvGraphicFramePr>
        <p:xfrm>
          <a:off x="440801" y="1344654"/>
          <a:ext cx="3987266" cy="29092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IPv6 Networking &amp; Routing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IPv6 Coexistence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and administration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Hardware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Dynamic &amp; static routing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Bandwidth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DHCP and DNS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IPv6 UTM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Supports major UTM functionalities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0000" y="4463553"/>
            <a:ext cx="4124908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Adopts IPv6 ready network quickly &amp; easily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Comprehensive protection on IPv6 traffic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5696" y="85559"/>
            <a:ext cx="1041006" cy="897298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65000"/>
              </a:srgbClr>
            </a:outerShdw>
          </a:effectLst>
          <a:scene3d>
            <a:camera prst="perspectiveHeroicExtremeLeftFacing" fov="7200000">
              <a:rot lat="61611" lon="1611678" rev="20715352"/>
            </a:camera>
            <a:lightRig rig="threePt" dir="t"/>
          </a:scene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353" y="5688942"/>
            <a:ext cx="550487" cy="3013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1403" y="5438880"/>
            <a:ext cx="526710" cy="6703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560" y="5639414"/>
            <a:ext cx="676009" cy="230019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16" name="TextBox 15"/>
          <p:cNvSpPr txBox="1"/>
          <p:nvPr/>
        </p:nvSpPr>
        <p:spPr>
          <a:xfrm>
            <a:off x="8060784" y="5864431"/>
            <a:ext cx="10041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USGv6 CORE</a:t>
            </a:r>
          </a:p>
        </p:txBody>
      </p:sp>
      <p:pic>
        <p:nvPicPr>
          <p:cNvPr id="17" name="Picture 16" descr="FG_Traffic_Logs.bmp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2530" y="1677274"/>
            <a:ext cx="4464130" cy="3011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6129274" y="4810327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Ipv6 </a:t>
            </a:r>
            <a:r>
              <a:rPr lang="en-US" sz="1200" b="1" smtClean="0">
                <a:latin typeface="Helvetica 55 Roman"/>
                <a:cs typeface="Helvetica 55 Roman"/>
              </a:rPr>
              <a:t>Traffic Logs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7811542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IPv6 Feature Matrix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78222" y1="62222" x2="92444" y2="51111"/>
                        <a14:backgroundMark x1="66222" y1="76444" x2="66222" y2="76444"/>
                        <a14:backgroundMark x1="32889" y1="78667" x2="26222" y2="7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523" b="10304"/>
          <a:stretch/>
        </p:blipFill>
        <p:spPr>
          <a:xfrm>
            <a:off x="-1" y="4811755"/>
            <a:ext cx="1399795" cy="1343175"/>
          </a:xfrm>
          <a:prstGeom prst="rect">
            <a:avLst/>
          </a:prstGeom>
        </p:spPr>
      </p:pic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6079006"/>
              </p:ext>
            </p:extLst>
          </p:nvPr>
        </p:nvGraphicFramePr>
        <p:xfrm>
          <a:off x="368859" y="1633220"/>
          <a:ext cx="1688541" cy="33197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88541"/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IPS interface policies for IPv6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static routes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firewall addresses &amp; groups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firewall policies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IPSEC VPN with IPv6 addressing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over IPv4 tunneling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0442223"/>
              </p:ext>
            </p:extLst>
          </p:nvPr>
        </p:nvGraphicFramePr>
        <p:xfrm>
          <a:off x="2502459" y="2209800"/>
          <a:ext cx="1764741" cy="322834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64741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DNS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Transparent mode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administrative access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u="none" strike="noStrike" dirty="0" smtClean="0">
                          <a:effectLst/>
                        </a:rPr>
                        <a:t>IPv6 dynamic routing using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RIPng</a:t>
                      </a:r>
                      <a:r>
                        <a:rPr lang="en-US" sz="1050" u="none" strike="noStrike" dirty="0" smtClean="0">
                          <a:effectLst/>
                        </a:rPr>
                        <a:t>, BGP, or OSPF protocols OSPF protocols</a:t>
                      </a:r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UTM features support IPv6 traffic -  AV scanning, </a:t>
                      </a:r>
                      <a:br>
                        <a:rPr lang="en-US" sz="1050" u="none" strike="noStrike" dirty="0" smtClean="0">
                          <a:effectLst/>
                        </a:rPr>
                      </a:br>
                      <a:r>
                        <a:rPr lang="en-US" sz="1050" u="none" strike="noStrike" dirty="0" smtClean="0">
                          <a:effectLst/>
                        </a:rPr>
                        <a:t>URL filtering using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FortiGuard</a:t>
                      </a:r>
                      <a:r>
                        <a:rPr lang="en-US" sz="1050" u="none" strike="noStrike" dirty="0" smtClean="0">
                          <a:effectLst/>
                        </a:rPr>
                        <a:t> rating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2137211"/>
              </p:ext>
            </p:extLst>
          </p:nvPr>
        </p:nvGraphicFramePr>
        <p:xfrm>
          <a:off x="4788459" y="1676400"/>
          <a:ext cx="1764741" cy="353060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64741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SSL VPN Web Mode IPv6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Session Display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Firewall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Auth</a:t>
                      </a:r>
                      <a:endParaRPr lang="en-US" sz="1050" u="none" strike="noStrike" dirty="0" smtClean="0">
                        <a:effectLst/>
                      </a:endParaRP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DHCP6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firewall acceleration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support for SNMP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support for DLP sensor, VoIP and ICAP UTM feature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9016206"/>
              </p:ext>
            </p:extLst>
          </p:nvPr>
        </p:nvGraphicFramePr>
        <p:xfrm>
          <a:off x="7086600" y="1572260"/>
          <a:ext cx="1764741" cy="410210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64741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NAT (NAT46, NAT64, NAT66, DNS64)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+ IPS Forwarding Policy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HA Session Pickup for IPv6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Per-IP Traffic Shaper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Policy Routing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Explicit Proxy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MIBs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Ipv6 DOS</a:t>
                      </a:r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22" descr="Multi-Threat_Security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256" y="140462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1143000" y="1644888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V4.0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64459" y="2209800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V4.1</a:t>
            </a:r>
            <a:endParaRPr lang="en-US" sz="1800" b="1" dirty="0">
              <a:solidFill>
                <a:schemeClr val="bg1"/>
              </a:solidFill>
            </a:endParaRPr>
          </a:p>
        </p:txBody>
      </p:sp>
      <p:pic>
        <p:nvPicPr>
          <p:cNvPr id="27" name="Picture 26" descr="Multi-Threat_Security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859" y="198120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28" name="Picture 27" descr="Multi-Threat_Security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859" y="144780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5626659" y="1676400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V4.3</a:t>
            </a:r>
            <a:endParaRPr lang="en-US" sz="1800" b="1" dirty="0">
              <a:solidFill>
                <a:schemeClr val="bg1"/>
              </a:solidFill>
            </a:endParaRPr>
          </a:p>
        </p:txBody>
      </p:sp>
      <p:pic>
        <p:nvPicPr>
          <p:cNvPr id="30" name="Picture 29" descr="Multi-Threat_Security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0" y="134366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7924800" y="1572260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V5.0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IPv6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5696" y="85559"/>
            <a:ext cx="1041006" cy="897298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65000"/>
              </a:srgbClr>
            </a:outerShdw>
          </a:effectLst>
          <a:scene3d>
            <a:camera prst="perspectiveHeroicExtremeLeftFacing" fov="7200000">
              <a:rot lat="61611" lon="1611678" rev="20715352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949910686"/>
      </p:ext>
    </p:extLst>
  </p:cSld>
  <p:clrMapOvr>
    <a:masterClrMapping/>
  </p:clrMapOvr>
  <p:transition>
    <p:wipe dir="r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FortiSMS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FortiGuard Services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703" y="62875"/>
            <a:ext cx="1057275" cy="909638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0641" t="3165"/>
          <a:stretch/>
        </p:blipFill>
        <p:spPr>
          <a:xfrm>
            <a:off x="6129503" y="3748878"/>
            <a:ext cx="2120900" cy="1943100"/>
          </a:xfrm>
          <a:prstGeom prst="rect">
            <a:avLst/>
          </a:prstGeom>
        </p:spPr>
      </p:pic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18442" cy="4676775"/>
          </a:xfrm>
        </p:spPr>
        <p:txBody>
          <a:bodyPr numCol="2" spcCol="720000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International one-way SMS messaging service</a:t>
            </a:r>
          </a:p>
          <a:p>
            <a:r>
              <a:rPr lang="en-US" sz="1800" dirty="0" smtClean="0"/>
              <a:t>Covers 962 </a:t>
            </a:r>
            <a:r>
              <a:rPr lang="en-US" sz="1800" dirty="0"/>
              <a:t>networks in 224 </a:t>
            </a:r>
            <a:r>
              <a:rPr lang="en-US" sz="1800" dirty="0" smtClean="0"/>
              <a:t>countries</a:t>
            </a:r>
          </a:p>
          <a:p>
            <a:r>
              <a:rPr lang="en-US" sz="1800" dirty="0" smtClean="0"/>
              <a:t>Based on global leading &amp; proven mobile messaging infrastructure </a:t>
            </a:r>
            <a:r>
              <a:rPr lang="en-US" sz="1800" dirty="0"/>
              <a:t>(powered by </a:t>
            </a:r>
            <a:r>
              <a:rPr lang="en-US" sz="1800" dirty="0" err="1" smtClean="0"/>
              <a:t>Clickatell</a:t>
            </a:r>
            <a:r>
              <a:rPr lang="en-US" sz="1800" dirty="0" smtClean="0"/>
              <a:t>)</a:t>
            </a:r>
          </a:p>
          <a:p>
            <a:pPr marL="0" indent="0">
              <a:buNone/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Usage</a:t>
            </a:r>
          </a:p>
          <a:p>
            <a:r>
              <a:rPr lang="en-US" sz="1800" dirty="0" smtClean="0"/>
              <a:t>Option for FortiToken Mobile activation code delivery</a:t>
            </a:r>
          </a:p>
          <a:p>
            <a:r>
              <a:rPr lang="en-US" sz="1800" dirty="0" smtClean="0"/>
              <a:t>Option for Guest User credentials</a:t>
            </a:r>
          </a:p>
          <a:p>
            <a:r>
              <a:rPr lang="en-US" sz="1800" dirty="0" smtClean="0"/>
              <a:t>SMS-based 2FA</a:t>
            </a:r>
          </a:p>
          <a:p>
            <a:r>
              <a:rPr lang="en-US" sz="1800" dirty="0" smtClean="0"/>
              <a:t>Also works with FortiAuthenticator 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SMS messages top-up</a:t>
            </a:r>
          </a:p>
          <a:p>
            <a:r>
              <a:rPr lang="en-US" sz="1800" dirty="0" smtClean="0"/>
              <a:t>Certificate License for 100 </a:t>
            </a:r>
            <a:r>
              <a:rPr lang="en-US" sz="1800" dirty="0" err="1" smtClean="0"/>
              <a:t>SMSes</a:t>
            </a:r>
            <a:r>
              <a:rPr lang="en-US" sz="1800" dirty="0" smtClean="0"/>
              <a:t>.</a:t>
            </a:r>
          </a:p>
          <a:p>
            <a:r>
              <a:rPr lang="en-US" sz="1800" dirty="0" smtClean="0"/>
              <a:t>Easy to add by scratching off to reveal activation code (like prepaid cards)</a:t>
            </a:r>
          </a:p>
          <a:p>
            <a:r>
              <a:rPr lang="en-US" sz="1800" dirty="0" smtClean="0"/>
              <a:t>Dashboard widget: amount indicator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81685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FortiCloud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105393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Hosted </a:t>
            </a:r>
            <a:r>
              <a:rPr lang="en-US" sz="2000" b="1" dirty="0">
                <a:solidFill>
                  <a:schemeClr val="accent4"/>
                </a:solidFill>
              </a:rPr>
              <a:t>security management and log retention service </a:t>
            </a:r>
          </a:p>
          <a:p>
            <a:r>
              <a:rPr lang="en-US" sz="2000" dirty="0" smtClean="0"/>
              <a:t>Default reporting option for Desktop Models</a:t>
            </a:r>
          </a:p>
          <a:p>
            <a:r>
              <a:rPr lang="en-US" sz="2000" dirty="0" smtClean="0"/>
              <a:t>Central </a:t>
            </a:r>
            <a:r>
              <a:rPr lang="en-US" sz="2000" dirty="0"/>
              <a:t>web-based management console to manage individual or aggregated FortiGate and FortiWiFi </a:t>
            </a:r>
            <a:r>
              <a:rPr lang="en-US" sz="2000" dirty="0" smtClean="0"/>
              <a:t>devices</a:t>
            </a:r>
          </a:p>
          <a:p>
            <a:pPr lvl="1"/>
            <a:r>
              <a:rPr lang="en-US" sz="1600" dirty="0" smtClean="0"/>
              <a:t>Configuration backup</a:t>
            </a:r>
          </a:p>
          <a:p>
            <a:pPr lvl="1"/>
            <a:r>
              <a:rPr lang="en-US" sz="1600" dirty="0" smtClean="0"/>
              <a:t>Scripting</a:t>
            </a:r>
            <a:endParaRPr lang="en-US" sz="1600" dirty="0"/>
          </a:p>
          <a:p>
            <a:r>
              <a:rPr lang="en-US" sz="2000" dirty="0" smtClean="0"/>
              <a:t>Monitor FortiGate in </a:t>
            </a:r>
            <a:r>
              <a:rPr lang="en-US" sz="2000" dirty="0"/>
              <a:t>real time with different alerting </a:t>
            </a:r>
            <a:r>
              <a:rPr lang="en-US" sz="2000" dirty="0" smtClean="0"/>
              <a:t>mechanisms. Email  Alerts can </a:t>
            </a:r>
            <a:r>
              <a:rPr lang="en-US" sz="2000" dirty="0"/>
              <a:t>be </a:t>
            </a:r>
            <a:r>
              <a:rPr lang="en-US" sz="2000" dirty="0" smtClean="0"/>
              <a:t>delivered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175" y="1808104"/>
            <a:ext cx="4139867" cy="251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67920"/>
      </p:ext>
    </p:extLst>
  </p:cSld>
  <p:clrMapOvr>
    <a:masterClrMapping/>
  </p:clrMapOvr>
  <p:transition>
    <p:wipe dir="r"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524000" y="3124200"/>
            <a:ext cx="7162800" cy="2822045"/>
          </a:xfrm>
        </p:spPr>
        <p:txBody>
          <a:bodyPr/>
          <a:lstStyle/>
          <a:p>
            <a:pPr lvl="0" algn="ctr">
              <a:buNone/>
              <a:defRPr/>
            </a:pPr>
            <a:r>
              <a:rPr lang="en-US" sz="5400" b="1" kern="1200" dirty="0" smtClean="0">
                <a:latin typeface="Arial" pitchFamily="-84" charset="0"/>
                <a:ea typeface="ＭＳ Ｐゴシック" pitchFamily="34" charset="-128"/>
                <a:cs typeface="+mn-cs"/>
              </a:rPr>
              <a:t>Q &amp; A</a:t>
            </a:r>
            <a:endParaRPr lang="en-US" sz="5400" b="1" kern="1200" dirty="0">
              <a:latin typeface="Arial" pitchFamily="-84" charset="0"/>
              <a:ea typeface="ＭＳ Ｐゴシック" pitchFamily="34" charset="-128"/>
              <a:cs typeface="+mn-cs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3048000"/>
            <a:ext cx="1116541" cy="11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1941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3184" y="2276593"/>
            <a:ext cx="4133615" cy="366965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Sniffer packet capture on GUI</a:t>
            </a:r>
          </a:p>
          <a:p>
            <a:r>
              <a:rPr lang="en-US" sz="2000" dirty="0" smtClean="0"/>
              <a:t>Similar to CLI Sniffer setup</a:t>
            </a:r>
          </a:p>
          <a:p>
            <a:pPr lvl="1"/>
            <a:r>
              <a:rPr lang="en-US" sz="1600" dirty="0" smtClean="0"/>
              <a:t>Supports Filters</a:t>
            </a:r>
          </a:p>
          <a:p>
            <a:pPr lvl="1"/>
            <a:r>
              <a:rPr lang="en-US" sz="1600" dirty="0" smtClean="0"/>
              <a:t>IPv6 &amp; Non-IP Packets</a:t>
            </a:r>
          </a:p>
          <a:p>
            <a:r>
              <a:rPr lang="en-US" sz="2000" dirty="0" smtClean="0"/>
              <a:t>Output as </a:t>
            </a:r>
            <a:r>
              <a:rPr lang="en-US" sz="2000" dirty="0" err="1" smtClean="0"/>
              <a:t>pcap</a:t>
            </a:r>
            <a:r>
              <a:rPr lang="en-US" sz="2000" dirty="0" smtClean="0"/>
              <a:t> file download</a:t>
            </a:r>
          </a:p>
          <a:p>
            <a:r>
              <a:rPr lang="en-US" sz="2000" dirty="0" smtClean="0"/>
              <a:t>Local Storage required</a:t>
            </a: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2" y="2049403"/>
            <a:ext cx="3395500" cy="2814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398087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59" r="2769" b="49812"/>
          <a:stretch/>
        </p:blipFill>
        <p:spPr>
          <a:xfrm>
            <a:off x="105842" y="1114590"/>
            <a:ext cx="8784893" cy="206023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80077" y="3526888"/>
            <a:ext cx="7976481" cy="3331112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Fortinet Top Bar</a:t>
            </a:r>
          </a:p>
          <a:p>
            <a:r>
              <a:rPr lang="en-US" sz="2000" dirty="0" smtClean="0"/>
              <a:t>Notify users in real-time</a:t>
            </a:r>
          </a:p>
          <a:p>
            <a:pPr lvl="1"/>
            <a:r>
              <a:rPr lang="en-US" sz="1800" dirty="0" smtClean="0"/>
              <a:t>Blocked Applications</a:t>
            </a:r>
          </a:p>
          <a:p>
            <a:pPr lvl="1"/>
            <a:r>
              <a:rPr lang="en-US" sz="1800" dirty="0" smtClean="0"/>
              <a:t>Denied Traffic</a:t>
            </a:r>
          </a:p>
          <a:p>
            <a:pPr lvl="1"/>
            <a:r>
              <a:rPr lang="en-US" sz="1800" dirty="0" smtClean="0"/>
              <a:t>Quotas Status</a:t>
            </a:r>
          </a:p>
          <a:p>
            <a:pPr lvl="1"/>
            <a:r>
              <a:rPr lang="en-US" sz="1800" dirty="0" smtClean="0"/>
              <a:t>FortiClient Alerts</a:t>
            </a:r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marL="173038" lvl="1" indent="-173038">
              <a:lnSpc>
                <a:spcPct val="100000"/>
              </a:lnSpc>
              <a:buSzPct val="100000"/>
              <a:buFont typeface="Arial"/>
              <a:buChar char="•"/>
            </a:pPr>
            <a:r>
              <a:rPr lang="en-US" dirty="0"/>
              <a:t>Supported for IE, Firefox, Chrome, Safari</a:t>
            </a:r>
          </a:p>
          <a:p>
            <a:r>
              <a:rPr lang="en-US" sz="2200" dirty="0" smtClean="0"/>
              <a:t>Appears on HTTP websites as embedded frame in the web browser</a:t>
            </a:r>
            <a:endParaRPr lang="en-US" sz="22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User Notification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System Administration</a:t>
            </a:r>
            <a:endParaRPr lang="en-US" sz="2000" dirty="0">
              <a:solidFill>
                <a:schemeClr val="bg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5336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7015594"/>
              </p:ext>
            </p:extLst>
          </p:nvPr>
        </p:nvGraphicFramePr>
        <p:xfrm>
          <a:off x="440801" y="1344654"/>
          <a:ext cx="3987266" cy="477539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Routing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Link Redundancy and load balancing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Routing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Dynamic Routing Protocol Support: RIP, BGP, OSPF, IS-IS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Multicast Routing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Interface Features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VLANs, 802.3ad port aggregation, STP, redundant interface, loopback, hardware &amp; Software switch, Security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Sniff/One-arm Mode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Network Services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Content Routing – WCCP and ICAP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DHCP &amp; DNS Server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Robust L3 and L2 capabilities to facilitated vast variety of network design and setup requirements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4118" y="4371257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Route Monitor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025" y="2462076"/>
            <a:ext cx="4276044" cy="1839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375006"/>
              </p:ext>
            </p:extLst>
          </p:nvPr>
        </p:nvGraphicFramePr>
        <p:xfrm>
          <a:off x="4669234" y="1339540"/>
          <a:ext cx="3987266" cy="7688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FortiGuard Network Services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Free NTP, DDNS &amp; DNS service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15714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1600" spc="300" dirty="0" smtClean="0">
                <a:solidFill>
                  <a:schemeClr val="bg1">
                    <a:lumMod val="65000"/>
                  </a:schemeClr>
                </a:solidFill>
              </a:rPr>
              <a:t>CONTENT</a:t>
            </a:r>
            <a:endParaRPr lang="en-US" sz="16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686800" cy="4965825"/>
          </a:xfrm>
        </p:spPr>
        <p:txBody>
          <a:bodyPr numCol="3"/>
          <a:lstStyle/>
          <a:p>
            <a:r>
              <a:rPr lang="en-US" dirty="0" smtClean="0"/>
              <a:t>System Administration</a:t>
            </a:r>
          </a:p>
          <a:p>
            <a:r>
              <a:rPr lang="en-US" dirty="0" smtClean="0"/>
              <a:t>Routing </a:t>
            </a:r>
            <a:r>
              <a:rPr lang="en-US" dirty="0"/>
              <a:t>&amp; </a:t>
            </a:r>
            <a:r>
              <a:rPr lang="en-US" dirty="0" smtClean="0"/>
              <a:t>Network Services</a:t>
            </a:r>
          </a:p>
          <a:p>
            <a:r>
              <a:rPr lang="en-US" dirty="0" smtClean="0"/>
              <a:t>User Identity</a:t>
            </a:r>
          </a:p>
          <a:p>
            <a:r>
              <a:rPr lang="en-US" dirty="0" smtClean="0"/>
              <a:t>Device Identity</a:t>
            </a:r>
          </a:p>
          <a:p>
            <a:r>
              <a:rPr lang="en-US" dirty="0"/>
              <a:t>End Point </a:t>
            </a:r>
            <a:r>
              <a:rPr lang="en-US" dirty="0" smtClean="0"/>
              <a:t>Control</a:t>
            </a:r>
          </a:p>
          <a:p>
            <a:r>
              <a:rPr lang="en-US" dirty="0" smtClean="0"/>
              <a:t>Firewall</a:t>
            </a:r>
          </a:p>
          <a:p>
            <a:r>
              <a:rPr lang="en-US" dirty="0" smtClean="0"/>
              <a:t>VPN</a:t>
            </a:r>
          </a:p>
          <a:p>
            <a:r>
              <a:rPr lang="en-US" dirty="0" smtClean="0"/>
              <a:t>IPS</a:t>
            </a:r>
          </a:p>
          <a:p>
            <a:r>
              <a:rPr lang="en-US" dirty="0" smtClean="0"/>
              <a:t>Application Control</a:t>
            </a:r>
          </a:p>
          <a:p>
            <a:r>
              <a:rPr lang="en-US" dirty="0" smtClean="0"/>
              <a:t>Antivirus</a:t>
            </a:r>
          </a:p>
          <a:p>
            <a:r>
              <a:rPr lang="en-US" dirty="0" smtClean="0"/>
              <a:t>Email Filter</a:t>
            </a:r>
          </a:p>
          <a:p>
            <a:r>
              <a:rPr lang="en-US" dirty="0" smtClean="0"/>
              <a:t>Web Filter</a:t>
            </a:r>
          </a:p>
          <a:p>
            <a:r>
              <a:rPr lang="en-US" dirty="0" smtClean="0"/>
              <a:t>DLP</a:t>
            </a:r>
          </a:p>
          <a:p>
            <a:r>
              <a:rPr lang="en-US" dirty="0" smtClean="0"/>
              <a:t>Client Reputation</a:t>
            </a:r>
            <a:endParaRPr lang="en-US" dirty="0"/>
          </a:p>
          <a:p>
            <a:r>
              <a:rPr lang="en-US" dirty="0"/>
              <a:t>User Notification</a:t>
            </a:r>
          </a:p>
          <a:p>
            <a:r>
              <a:rPr lang="en-US" dirty="0" smtClean="0"/>
              <a:t>Vulnerability Scanning</a:t>
            </a:r>
          </a:p>
          <a:p>
            <a:r>
              <a:rPr lang="en-US" dirty="0" smtClean="0"/>
              <a:t>Wireless Controller</a:t>
            </a:r>
          </a:p>
          <a:p>
            <a:r>
              <a:rPr lang="en-US" dirty="0" smtClean="0"/>
              <a:t>Switch Controller</a:t>
            </a:r>
          </a:p>
          <a:p>
            <a:r>
              <a:rPr lang="en-US" dirty="0" smtClean="0"/>
              <a:t>Traffic Shaping &amp; </a:t>
            </a:r>
            <a:r>
              <a:rPr lang="en-US" dirty="0" err="1" smtClean="0"/>
              <a:t>QoS</a:t>
            </a:r>
            <a:endParaRPr lang="en-US" dirty="0" smtClean="0"/>
          </a:p>
          <a:p>
            <a:r>
              <a:rPr lang="en-US" dirty="0"/>
              <a:t>SSL </a:t>
            </a:r>
            <a:r>
              <a:rPr lang="en-US" dirty="0" smtClean="0"/>
              <a:t>Offloading &amp; Inspection</a:t>
            </a:r>
            <a:endParaRPr lang="en-US" dirty="0"/>
          </a:p>
          <a:p>
            <a:r>
              <a:rPr lang="en-US" dirty="0" smtClean="0"/>
              <a:t>Server Load balancing</a:t>
            </a:r>
          </a:p>
          <a:p>
            <a:r>
              <a:rPr lang="en-US" dirty="0" smtClean="0"/>
              <a:t>WAN Optimization</a:t>
            </a:r>
          </a:p>
          <a:p>
            <a:r>
              <a:rPr lang="en-US" dirty="0"/>
              <a:t>High Availability</a:t>
            </a:r>
          </a:p>
          <a:p>
            <a:r>
              <a:rPr lang="en-US" dirty="0" smtClean="0"/>
              <a:t>Virtual Systems</a:t>
            </a:r>
          </a:p>
          <a:p>
            <a:r>
              <a:rPr lang="en-US" dirty="0" smtClean="0"/>
              <a:t>Log </a:t>
            </a:r>
            <a:r>
              <a:rPr lang="en-US" dirty="0"/>
              <a:t>&amp; Report</a:t>
            </a:r>
          </a:p>
          <a:p>
            <a:r>
              <a:rPr lang="en-US" dirty="0" smtClean="0"/>
              <a:t>IPv6</a:t>
            </a:r>
          </a:p>
          <a:p>
            <a:r>
              <a:rPr lang="en-US" dirty="0" err="1" smtClean="0"/>
              <a:t>FortiCarrier</a:t>
            </a:r>
            <a:endParaRPr lang="en-US" dirty="0" smtClean="0"/>
          </a:p>
          <a:p>
            <a:r>
              <a:rPr lang="en-US" dirty="0" smtClean="0"/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Bent Arrow 77"/>
          <p:cNvSpPr/>
          <p:nvPr/>
        </p:nvSpPr>
        <p:spPr bwMode="auto">
          <a:xfrm flipH="1" flipV="1">
            <a:off x="4481444" y="5166140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7" name="Bent Arrow 76"/>
          <p:cNvSpPr/>
          <p:nvPr/>
        </p:nvSpPr>
        <p:spPr bwMode="auto">
          <a:xfrm flipH="1">
            <a:off x="4450522" y="4052957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Redundancy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2087747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  <a:ea typeface="ＭＳ Ｐゴシック" charset="-128"/>
                <a:cs typeface="ＭＳ Ｐゴシック" charset="-128"/>
              </a:rPr>
              <a:t>ECMP </a:t>
            </a:r>
          </a:p>
          <a:p>
            <a:r>
              <a:rPr lang="en-US" sz="2000" dirty="0" smtClean="0"/>
              <a:t>Source IP Based (Hash)</a:t>
            </a:r>
            <a:endParaRPr lang="en-US" sz="2000" dirty="0"/>
          </a:p>
          <a:p>
            <a:r>
              <a:rPr lang="en-US" sz="2000" dirty="0"/>
              <a:t>Weight-</a:t>
            </a:r>
            <a:r>
              <a:rPr lang="en-US" sz="2000" dirty="0" smtClean="0"/>
              <a:t>based</a:t>
            </a:r>
          </a:p>
          <a:p>
            <a:pPr lvl="1"/>
            <a:r>
              <a:rPr lang="en-US" sz="1600" dirty="0"/>
              <a:t>Next-hop based on gateway </a:t>
            </a:r>
            <a:r>
              <a:rPr lang="en-US" sz="1600" dirty="0" smtClean="0"/>
              <a:t>weight</a:t>
            </a:r>
            <a:endParaRPr lang="en-US" sz="1600" dirty="0"/>
          </a:p>
          <a:p>
            <a:r>
              <a:rPr lang="en-US" sz="2000" dirty="0" smtClean="0"/>
              <a:t>Spillover, Usage</a:t>
            </a:r>
            <a:r>
              <a:rPr lang="en-US" sz="2000" dirty="0"/>
              <a:t>-</a:t>
            </a:r>
            <a:r>
              <a:rPr lang="en-US" sz="2000" dirty="0" smtClean="0"/>
              <a:t>based</a:t>
            </a:r>
          </a:p>
          <a:p>
            <a:pPr lvl="1"/>
            <a:r>
              <a:rPr lang="en-US" sz="1600" dirty="0"/>
              <a:t>Next-hop based on traffic to </a:t>
            </a:r>
            <a:r>
              <a:rPr lang="en-US" sz="1600" dirty="0" smtClean="0"/>
              <a:t>gateway</a:t>
            </a:r>
            <a:endParaRPr lang="en-US" sz="1600" dirty="0"/>
          </a:p>
          <a:p>
            <a:endParaRPr lang="en-US" sz="1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 descr="Interne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22" y="4443779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6395" y="451556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4" descr="LAN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7570" y="4421689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Straight Connector 61"/>
          <p:cNvCxnSpPr>
            <a:stCxn id="61" idx="1"/>
            <a:endCxn id="60" idx="3"/>
          </p:cNvCxnSpPr>
          <p:nvPr/>
        </p:nvCxnSpPr>
        <p:spPr bwMode="auto">
          <a:xfrm flipH="1" flipV="1">
            <a:off x="5776583" y="4984669"/>
            <a:ext cx="1210987" cy="1248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3" name="Picture 62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0402" y="394473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3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062" y="5212522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Elbow Connector 64"/>
          <p:cNvCxnSpPr>
            <a:stCxn id="60" idx="0"/>
            <a:endCxn id="63" idx="3"/>
          </p:cNvCxnSpPr>
          <p:nvPr/>
        </p:nvCxnSpPr>
        <p:spPr bwMode="auto">
          <a:xfrm rot="16200000" flipV="1">
            <a:off x="4460385" y="3949458"/>
            <a:ext cx="202922" cy="92928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Elbow Connector 65"/>
          <p:cNvCxnSpPr>
            <a:stCxn id="60" idx="2"/>
            <a:endCxn id="64" idx="3"/>
          </p:cNvCxnSpPr>
          <p:nvPr/>
        </p:nvCxnSpPr>
        <p:spPr bwMode="auto">
          <a:xfrm rot="5400000">
            <a:off x="4480848" y="5034790"/>
            <a:ext cx="126657" cy="96462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Elbow Connector 66"/>
          <p:cNvCxnSpPr>
            <a:stCxn id="63" idx="1"/>
            <a:endCxn id="59" idx="0"/>
          </p:cNvCxnSpPr>
          <p:nvPr/>
        </p:nvCxnSpPr>
        <p:spPr bwMode="auto">
          <a:xfrm rot="10800000" flipV="1">
            <a:off x="1270742" y="4312639"/>
            <a:ext cx="1759661" cy="131139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Elbow Connector 67"/>
          <p:cNvCxnSpPr>
            <a:stCxn id="64" idx="1"/>
            <a:endCxn id="59" idx="2"/>
          </p:cNvCxnSpPr>
          <p:nvPr/>
        </p:nvCxnSpPr>
        <p:spPr bwMode="auto">
          <a:xfrm rot="10800000">
            <a:off x="1270742" y="5283568"/>
            <a:ext cx="1724321" cy="29686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Rounded Rectangle 68"/>
          <p:cNvSpPr/>
          <p:nvPr/>
        </p:nvSpPr>
        <p:spPr bwMode="auto">
          <a:xfrm>
            <a:off x="3191978" y="4776527"/>
            <a:ext cx="1081848" cy="2905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36424A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ECMP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136" y="1383596"/>
            <a:ext cx="2114550" cy="184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672" y="2771597"/>
            <a:ext cx="3971925" cy="819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24298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Bent Arrow 77"/>
          <p:cNvSpPr/>
          <p:nvPr/>
        </p:nvSpPr>
        <p:spPr bwMode="auto">
          <a:xfrm flipH="1" flipV="1">
            <a:off x="4481444" y="5166140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7" name="Bent Arrow 76"/>
          <p:cNvSpPr/>
          <p:nvPr/>
        </p:nvSpPr>
        <p:spPr bwMode="auto">
          <a:xfrm flipH="1">
            <a:off x="4450522" y="4052957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Redundancy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832578" cy="25029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  <a:ea typeface="ＭＳ Ｐゴシック" charset="-128"/>
                <a:cs typeface="ＭＳ Ｐゴシック" charset="-128"/>
              </a:rPr>
              <a:t>Dead Gateway Detection</a:t>
            </a:r>
          </a:p>
          <a:p>
            <a:r>
              <a:rPr lang="en-US" sz="2000" dirty="0"/>
              <a:t>Each gateway can have different failover thresholds and </a:t>
            </a:r>
            <a:r>
              <a:rPr lang="en-US" sz="2000" dirty="0" smtClean="0"/>
              <a:t>intervals</a:t>
            </a:r>
            <a:endParaRPr lang="en-US" sz="2000" dirty="0"/>
          </a:p>
          <a:p>
            <a:r>
              <a:rPr lang="en-US" sz="2000" dirty="0" smtClean="0"/>
              <a:t>Probes</a:t>
            </a:r>
          </a:p>
          <a:p>
            <a:pPr lvl="1"/>
            <a:r>
              <a:rPr lang="en-US" sz="1600" dirty="0" smtClean="0"/>
              <a:t>ICMP Ping</a:t>
            </a:r>
          </a:p>
          <a:p>
            <a:pPr lvl="1"/>
            <a:r>
              <a:rPr lang="en-US" sz="1600" dirty="0" smtClean="0"/>
              <a:t>TCP Echo</a:t>
            </a:r>
          </a:p>
          <a:p>
            <a:pPr lvl="1"/>
            <a:r>
              <a:rPr lang="en-US" sz="1600" dirty="0" smtClean="0"/>
              <a:t>UDP Echo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 descr="Interne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22" y="4443779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6395" y="451556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4" descr="LAN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7570" y="4421689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Straight Connector 61"/>
          <p:cNvCxnSpPr>
            <a:stCxn id="61" idx="1"/>
            <a:endCxn id="60" idx="3"/>
          </p:cNvCxnSpPr>
          <p:nvPr/>
        </p:nvCxnSpPr>
        <p:spPr bwMode="auto">
          <a:xfrm flipH="1" flipV="1">
            <a:off x="5776583" y="4984669"/>
            <a:ext cx="1210987" cy="1248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3" name="Picture 62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0402" y="394473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3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062" y="5212522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Elbow Connector 64"/>
          <p:cNvCxnSpPr>
            <a:stCxn id="60" idx="0"/>
            <a:endCxn id="63" idx="3"/>
          </p:cNvCxnSpPr>
          <p:nvPr/>
        </p:nvCxnSpPr>
        <p:spPr bwMode="auto">
          <a:xfrm rot="16200000" flipV="1">
            <a:off x="4460385" y="3949458"/>
            <a:ext cx="202922" cy="92928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Elbow Connector 65"/>
          <p:cNvCxnSpPr>
            <a:stCxn id="60" idx="2"/>
            <a:endCxn id="64" idx="3"/>
          </p:cNvCxnSpPr>
          <p:nvPr/>
        </p:nvCxnSpPr>
        <p:spPr bwMode="auto">
          <a:xfrm rot="5400000">
            <a:off x="4480848" y="5034790"/>
            <a:ext cx="126657" cy="96462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Elbow Connector 66"/>
          <p:cNvCxnSpPr>
            <a:stCxn id="63" idx="1"/>
            <a:endCxn id="59" idx="0"/>
          </p:cNvCxnSpPr>
          <p:nvPr/>
        </p:nvCxnSpPr>
        <p:spPr bwMode="auto">
          <a:xfrm rot="10800000" flipV="1">
            <a:off x="1270742" y="4312639"/>
            <a:ext cx="1759661" cy="131139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Elbow Connector 67"/>
          <p:cNvCxnSpPr>
            <a:stCxn id="64" idx="1"/>
            <a:endCxn id="59" idx="2"/>
          </p:cNvCxnSpPr>
          <p:nvPr/>
        </p:nvCxnSpPr>
        <p:spPr bwMode="auto">
          <a:xfrm rot="10800000">
            <a:off x="1270742" y="5283568"/>
            <a:ext cx="1724321" cy="29686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Rounded Rectangle 68"/>
          <p:cNvSpPr/>
          <p:nvPr/>
        </p:nvSpPr>
        <p:spPr bwMode="auto">
          <a:xfrm>
            <a:off x="4104497" y="5764304"/>
            <a:ext cx="1081848" cy="2905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36424A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Probe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3514" y="1359370"/>
            <a:ext cx="3590338" cy="2403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03952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Bent Arrow 48"/>
          <p:cNvSpPr/>
          <p:nvPr/>
        </p:nvSpPr>
        <p:spPr bwMode="auto">
          <a:xfrm flipH="1" flipV="1">
            <a:off x="4715617" y="5292243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0" name="Bent Arrow 49"/>
          <p:cNvSpPr/>
          <p:nvPr/>
        </p:nvSpPr>
        <p:spPr bwMode="auto">
          <a:xfrm flipH="1">
            <a:off x="4684695" y="4179060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Based Routing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Features: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 smtClean="0"/>
              <a:t>Policy </a:t>
            </a:r>
            <a:r>
              <a:rPr lang="en-US" sz="2000" dirty="0"/>
              <a:t>routes are </a:t>
            </a:r>
            <a:r>
              <a:rPr lang="en-US" sz="2000" dirty="0" smtClean="0"/>
              <a:t>applied before </a:t>
            </a:r>
            <a:r>
              <a:rPr lang="en-US" sz="2000" dirty="0"/>
              <a:t>destination routes</a:t>
            </a:r>
          </a:p>
          <a:p>
            <a:r>
              <a:rPr lang="en-US" sz="2000" dirty="0"/>
              <a:t>Can be used to create multiple routes to the Internet</a:t>
            </a:r>
          </a:p>
          <a:p>
            <a:pPr lvl="1"/>
            <a:r>
              <a:rPr lang="en-US" sz="1600" dirty="0"/>
              <a:t>Static load-</a:t>
            </a:r>
            <a:r>
              <a:rPr lang="en-US" sz="1600" dirty="0" smtClean="0"/>
              <a:t>sharing</a:t>
            </a:r>
          </a:p>
          <a:p>
            <a:r>
              <a:rPr lang="en-US" sz="2000" dirty="0" smtClean="0"/>
              <a:t>Routing decision can be made from:</a:t>
            </a:r>
          </a:p>
          <a:p>
            <a:pPr lvl="1"/>
            <a:r>
              <a:rPr lang="en-US" sz="1600" dirty="0" smtClean="0"/>
              <a:t>Source </a:t>
            </a:r>
            <a:r>
              <a:rPr lang="en-US" sz="1600" dirty="0"/>
              <a:t>addresses</a:t>
            </a:r>
          </a:p>
          <a:p>
            <a:pPr lvl="1"/>
            <a:r>
              <a:rPr lang="en-US" sz="1600" dirty="0"/>
              <a:t>Protocol, service type, or port range</a:t>
            </a:r>
          </a:p>
          <a:p>
            <a:pPr lvl="1"/>
            <a:r>
              <a:rPr lang="en-US" sz="1600" dirty="0"/>
              <a:t>Incoming </a:t>
            </a:r>
            <a:r>
              <a:rPr lang="en-US" sz="1600" dirty="0" smtClean="0"/>
              <a:t>interface</a:t>
            </a:r>
          </a:p>
          <a:p>
            <a:pPr lvl="1"/>
            <a:r>
              <a:rPr lang="en-US" sz="1600" dirty="0" err="1" smtClean="0"/>
              <a:t>ToS</a:t>
            </a:r>
            <a:endParaRPr lang="en-US" sz="16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 descr="Interne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795" y="4569882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525" y="4575404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4" descr="LAN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1743" y="4470491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Connector 39"/>
          <p:cNvCxnSpPr>
            <a:stCxn id="39" idx="1"/>
            <a:endCxn id="38" idx="3"/>
          </p:cNvCxnSpPr>
          <p:nvPr/>
        </p:nvCxnSpPr>
        <p:spPr bwMode="auto">
          <a:xfrm flipH="1" flipV="1">
            <a:off x="5999713" y="5044511"/>
            <a:ext cx="1222030" cy="14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1" name="Picture 40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575" y="4070833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9235" y="5338625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Elbow Connector 42"/>
          <p:cNvCxnSpPr>
            <a:stCxn id="38" idx="0"/>
            <a:endCxn id="41" idx="3"/>
          </p:cNvCxnSpPr>
          <p:nvPr/>
        </p:nvCxnSpPr>
        <p:spPr bwMode="auto">
          <a:xfrm rot="16200000" flipV="1">
            <a:off x="4722168" y="4047952"/>
            <a:ext cx="136661" cy="918243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Elbow Connector 43"/>
          <p:cNvCxnSpPr>
            <a:stCxn id="38" idx="2"/>
            <a:endCxn id="42" idx="3"/>
          </p:cNvCxnSpPr>
          <p:nvPr/>
        </p:nvCxnSpPr>
        <p:spPr bwMode="auto">
          <a:xfrm rot="5400000">
            <a:off x="4676369" y="5133285"/>
            <a:ext cx="192918" cy="953583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Elbow Connector 44"/>
          <p:cNvCxnSpPr>
            <a:stCxn id="41" idx="1"/>
            <a:endCxn id="37" idx="0"/>
          </p:cNvCxnSpPr>
          <p:nvPr/>
        </p:nvCxnSpPr>
        <p:spPr bwMode="auto">
          <a:xfrm rot="10800000" flipV="1">
            <a:off x="1504915" y="4438742"/>
            <a:ext cx="1759661" cy="131139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Elbow Connector 45"/>
          <p:cNvCxnSpPr>
            <a:stCxn id="42" idx="1"/>
            <a:endCxn id="37" idx="2"/>
          </p:cNvCxnSpPr>
          <p:nvPr/>
        </p:nvCxnSpPr>
        <p:spPr bwMode="auto">
          <a:xfrm rot="10800000">
            <a:off x="1504915" y="5409671"/>
            <a:ext cx="1724321" cy="29686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Rounded Rectangle 46"/>
          <p:cNvSpPr/>
          <p:nvPr/>
        </p:nvSpPr>
        <p:spPr bwMode="auto">
          <a:xfrm>
            <a:off x="5049544" y="4096456"/>
            <a:ext cx="1081848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HTTP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5047333" y="5750770"/>
            <a:ext cx="1536839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Other Traffic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39193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 bwMode="auto">
          <a:xfrm>
            <a:off x="7284639" y="3202492"/>
            <a:ext cx="1524000" cy="3810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WCCP Server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4693839" y="4040692"/>
            <a:ext cx="1371600" cy="3810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WCCP Client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WCCP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533400" y="1371600"/>
            <a:ext cx="4038600" cy="411744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Features</a:t>
            </a:r>
            <a:r>
              <a:rPr lang="en-US" sz="2000" b="1" dirty="0" smtClean="0">
                <a:solidFill>
                  <a:srgbClr val="C00000"/>
                </a:solidFill>
              </a:rPr>
              <a:t>:</a:t>
            </a:r>
            <a:endParaRPr lang="en-US" sz="2000" dirty="0" smtClean="0">
              <a:solidFill>
                <a:srgbClr val="C00000"/>
              </a:solidFill>
            </a:endParaRPr>
          </a:p>
          <a:p>
            <a:r>
              <a:rPr lang="en-US" sz="2000" dirty="0" smtClean="0"/>
              <a:t>Supports WCCPv1, WCCPv2</a:t>
            </a:r>
          </a:p>
          <a:p>
            <a:r>
              <a:rPr lang="en-US" sz="2000" dirty="0" smtClean="0"/>
              <a:t>L2 and GRE Mode</a:t>
            </a:r>
          </a:p>
          <a:p>
            <a:r>
              <a:rPr lang="en-US" sz="2000" dirty="0" smtClean="0"/>
              <a:t>May operate either as Server of Client (per VDOM)</a:t>
            </a:r>
          </a:p>
          <a:p>
            <a:r>
              <a:rPr lang="en-US" sz="2000" dirty="0" smtClean="0"/>
              <a:t>Uses Port 2048</a:t>
            </a:r>
          </a:p>
          <a:p>
            <a:r>
              <a:rPr lang="en-US" sz="2000" dirty="0" smtClean="0"/>
              <a:t>Option for Authentication, GRE Encapsulation6</a:t>
            </a:r>
          </a:p>
          <a:p>
            <a:r>
              <a:rPr lang="en-US" sz="2000" dirty="0" smtClean="0"/>
              <a:t>CLI Commands</a:t>
            </a:r>
          </a:p>
          <a:p>
            <a:endParaRPr lang="en-US" sz="1800" dirty="0"/>
          </a:p>
        </p:txBody>
      </p:sp>
      <p:pic>
        <p:nvPicPr>
          <p:cNvPr id="7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439" y="327869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6439" y="327869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8" idx="1"/>
            <a:endCxn id="7" idx="3"/>
          </p:cNvCxnSpPr>
          <p:nvPr/>
        </p:nvCxnSpPr>
        <p:spPr bwMode="auto">
          <a:xfrm flipH="1">
            <a:off x="6041627" y="3747799"/>
            <a:ext cx="40481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1" name="Picture 24" descr="LAN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6439" y="4421692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Interne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8839" y="2135692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 flipV="1">
            <a:off x="7208439" y="2973892"/>
            <a:ext cx="1" cy="381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7208439" y="4116892"/>
            <a:ext cx="0" cy="457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49152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371600"/>
            <a:ext cx="3505200" cy="4574645"/>
          </a:xfrm>
        </p:spPr>
        <p:txBody>
          <a:bodyPr/>
          <a:lstStyle/>
          <a:p>
            <a:r>
              <a:rPr lang="en-US" sz="2000" dirty="0" smtClean="0"/>
              <a:t>Allow </a:t>
            </a:r>
            <a:r>
              <a:rPr lang="en-US" sz="2000" dirty="0"/>
              <a:t>users to configure a list of </a:t>
            </a:r>
            <a:r>
              <a:rPr lang="en-US" sz="2000" dirty="0" smtClean="0"/>
              <a:t>ICAP servers </a:t>
            </a:r>
            <a:r>
              <a:rPr lang="en-US" sz="2000" dirty="0"/>
              <a:t>that the FortiGate may utilized for various </a:t>
            </a:r>
            <a:r>
              <a:rPr lang="en-US" sz="2000" dirty="0" smtClean="0"/>
              <a:t>purposes</a:t>
            </a:r>
          </a:p>
          <a:p>
            <a:r>
              <a:rPr lang="en-US" sz="2000" dirty="0" smtClean="0"/>
              <a:t>Useful for legacy firewall Migration</a:t>
            </a: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Features:</a:t>
            </a:r>
          </a:p>
          <a:p>
            <a:r>
              <a:rPr lang="en-US" sz="2000" dirty="0" smtClean="0"/>
              <a:t>Streaming content bypass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5212161" y="4040692"/>
            <a:ext cx="1371600" cy="3810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ICAP Server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361" y="327869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>
            <a:stCxn id="7" idx="1"/>
          </p:cNvCxnSpPr>
          <p:nvPr/>
        </p:nvCxnSpPr>
        <p:spPr bwMode="auto">
          <a:xfrm flipH="1">
            <a:off x="6407549" y="3747799"/>
            <a:ext cx="40481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9" name="Picture 24" descr="LAN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361" y="4421692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nterne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4761" y="2135692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/>
        </p:nvCxnSpPr>
        <p:spPr bwMode="auto">
          <a:xfrm flipV="1">
            <a:off x="7574361" y="2973892"/>
            <a:ext cx="1" cy="381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7574361" y="4116892"/>
            <a:ext cx="0" cy="457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12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9361" y="3126292"/>
            <a:ext cx="657801" cy="98457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566313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236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DHCP Service</a:t>
            </a:r>
          </a:p>
          <a:p>
            <a:r>
              <a:rPr lang="en-US" sz="2000" dirty="0"/>
              <a:t>DHCP Relay and WINS support</a:t>
            </a:r>
          </a:p>
          <a:p>
            <a:r>
              <a:rPr lang="en-US" sz="2000" dirty="0"/>
              <a:t>DHCP server</a:t>
            </a:r>
          </a:p>
          <a:p>
            <a:pPr lvl="1"/>
            <a:r>
              <a:rPr lang="en-US" sz="1600" dirty="0"/>
              <a:t>Multiple IP-pools for each interface</a:t>
            </a:r>
          </a:p>
          <a:p>
            <a:pPr lvl="1"/>
            <a:r>
              <a:rPr lang="en-US" sz="1600" dirty="0"/>
              <a:t>Exclude ranges and </a:t>
            </a:r>
            <a:r>
              <a:rPr lang="en-US" sz="1600" dirty="0" smtClean="0"/>
              <a:t>IPs</a:t>
            </a:r>
          </a:p>
          <a:p>
            <a:pPr lvl="1"/>
            <a:r>
              <a:rPr lang="en-US" sz="1600" dirty="0"/>
              <a:t>DHCP IP </a:t>
            </a:r>
            <a:r>
              <a:rPr lang="en-US" sz="1600" dirty="0" smtClean="0"/>
              <a:t>Reservation</a:t>
            </a:r>
          </a:p>
          <a:p>
            <a:pPr lvl="1"/>
            <a:r>
              <a:rPr lang="en-US" sz="1600" dirty="0" smtClean="0"/>
              <a:t>DHCP Options support</a:t>
            </a:r>
          </a:p>
          <a:p>
            <a:r>
              <a:rPr lang="en-US" sz="2000" dirty="0" smtClean="0"/>
              <a:t>IPv6 DHCP</a:t>
            </a:r>
          </a:p>
          <a:p>
            <a:r>
              <a:rPr lang="en-US" sz="2000" dirty="0" smtClean="0"/>
              <a:t>DHCP Monitoring</a:t>
            </a:r>
            <a:endParaRPr lang="en-US" sz="20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826" y="1546087"/>
            <a:ext cx="3577235" cy="4030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2153780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82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DNS Service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sz="2000" dirty="0">
                <a:solidFill>
                  <a:schemeClr val="tx1"/>
                </a:solidFill>
              </a:rPr>
              <a:t>Integrated Basic DNS </a:t>
            </a:r>
            <a:r>
              <a:rPr lang="en-US" sz="2000" dirty="0" smtClean="0">
                <a:solidFill>
                  <a:schemeClr val="tx1"/>
                </a:solidFill>
              </a:rPr>
              <a:t>Server</a:t>
            </a:r>
          </a:p>
          <a:p>
            <a:pPr lvl="1"/>
            <a:r>
              <a:rPr lang="en-US" sz="1600" dirty="0">
                <a:ea typeface="ＭＳ Ｐゴシック" charset="-128"/>
                <a:cs typeface="ＭＳ Ｐゴシック" charset="-128"/>
              </a:rPr>
              <a:t>Per-</a:t>
            </a:r>
            <a:r>
              <a:rPr lang="en-US" sz="1600" dirty="0" err="1">
                <a:ea typeface="ＭＳ Ｐゴシック" charset="-128"/>
                <a:cs typeface="ＭＳ Ｐゴシック" charset="-128"/>
              </a:rPr>
              <a:t>Vdom</a:t>
            </a:r>
            <a:r>
              <a:rPr lang="en-US" sz="1600" dirty="0">
                <a:ea typeface="ＭＳ Ｐゴシック" charset="-128"/>
                <a:cs typeface="ＭＳ Ｐゴシック" charset="-128"/>
              </a:rPr>
              <a:t> 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support</a:t>
            </a:r>
          </a:p>
          <a:p>
            <a:pPr lvl="1"/>
            <a:r>
              <a:rPr lang="en-US" sz="1600" dirty="0" smtClean="0">
                <a:ea typeface="ＭＳ Ｐゴシック" charset="-128"/>
                <a:cs typeface="ＭＳ Ｐゴシック" charset="-128"/>
              </a:rPr>
              <a:t> </a:t>
            </a:r>
            <a:r>
              <a:rPr lang="en-US" sz="1600" dirty="0">
                <a:ea typeface="ＭＳ Ｐゴシック" charset="-128"/>
                <a:cs typeface="ＭＳ Ｐゴシック" charset="-128"/>
              </a:rPr>
              <a:t>in transparent and NAT/Route 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mode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2000" dirty="0">
                <a:solidFill>
                  <a:schemeClr val="tx1"/>
                </a:solidFill>
              </a:rPr>
              <a:t>Recursive DNS</a:t>
            </a:r>
            <a:r>
              <a:rPr lang="en-US" sz="2000" dirty="0">
                <a:solidFill>
                  <a:srgbClr val="36424A"/>
                </a:solidFill>
              </a:rPr>
              <a:t> </a:t>
            </a:r>
            <a:r>
              <a:rPr lang="en-US" sz="2000" dirty="0" smtClean="0">
                <a:solidFill>
                  <a:srgbClr val="36424A"/>
                </a:solidFill>
              </a:rPr>
              <a:t>(</a:t>
            </a:r>
            <a:r>
              <a:rPr lang="en-US" sz="2000" dirty="0">
                <a:solidFill>
                  <a:srgbClr val="36424A"/>
                </a:solidFill>
              </a:rPr>
              <a:t>split </a:t>
            </a:r>
            <a:r>
              <a:rPr lang="en-US" sz="2000" dirty="0" smtClean="0">
                <a:solidFill>
                  <a:srgbClr val="36424A"/>
                </a:solidFill>
              </a:rPr>
              <a:t>DNS)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IPv6 DNS</a:t>
            </a:r>
          </a:p>
          <a:p>
            <a:r>
              <a:rPr lang="en-US" sz="2000" dirty="0">
                <a:solidFill>
                  <a:srgbClr val="36424A"/>
                </a:solidFill>
              </a:rPr>
              <a:t>Dynamic DNS </a:t>
            </a:r>
            <a:r>
              <a:rPr lang="en-US" sz="2000" dirty="0" smtClean="0">
                <a:solidFill>
                  <a:srgbClr val="36424A"/>
                </a:solidFill>
              </a:rPr>
              <a:t>support</a:t>
            </a:r>
            <a:endParaRPr lang="en-US" sz="2000" dirty="0">
              <a:solidFill>
                <a:srgbClr val="36424A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353" y="2819952"/>
            <a:ext cx="4889734" cy="2988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820320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82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DDNS Service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FortiGuard DDNS Server</a:t>
            </a:r>
          </a:p>
          <a:p>
            <a:pPr lvl="1"/>
            <a:r>
              <a:rPr lang="en-US" sz="1600" dirty="0" smtClean="0">
                <a:ea typeface="ＭＳ Ｐゴシック" charset="-128"/>
                <a:cs typeface="ＭＳ Ｐゴシック" charset="-128"/>
              </a:rPr>
              <a:t>Provided with valid </a:t>
            </a:r>
            <a:r>
              <a:rPr lang="en-US" sz="1600" dirty="0" err="1" smtClean="0">
                <a:ea typeface="ＭＳ Ｐゴシック" charset="-128"/>
                <a:cs typeface="ＭＳ Ｐゴシック" charset="-128"/>
              </a:rPr>
              <a:t>Forticare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 contracts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Ease of setup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Suitable for VPN deployment and remote administration.</a:t>
            </a:r>
          </a:p>
          <a:p>
            <a:pPr lvl="1"/>
            <a:endParaRPr lang="en-US" sz="1400" dirty="0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608"/>
          <a:stretch/>
        </p:blipFill>
        <p:spPr>
          <a:xfrm>
            <a:off x="4470090" y="1632459"/>
            <a:ext cx="4272706" cy="3476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437399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82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FortiGuard NTP Service</a:t>
            </a:r>
            <a:endParaRPr lang="en-US" b="1" dirty="0" smtClean="0">
              <a:solidFill>
                <a:srgbClr val="C00000"/>
              </a:solidFill>
            </a:endParaRPr>
          </a:p>
          <a:p>
            <a:pPr lvl="1"/>
            <a:r>
              <a:rPr lang="en-US" sz="1600" dirty="0" smtClean="0">
                <a:ea typeface="ＭＳ Ｐゴシック" charset="-128"/>
                <a:cs typeface="ＭＳ Ｐゴシック" charset="-128"/>
              </a:rPr>
              <a:t>Provided with valid </a:t>
            </a:r>
            <a:r>
              <a:rPr lang="en-US" sz="1600" dirty="0" err="1" smtClean="0">
                <a:ea typeface="ＭＳ Ｐゴシック" charset="-128"/>
                <a:cs typeface="ＭＳ Ｐゴシック" charset="-128"/>
              </a:rPr>
              <a:t>Forticare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 contracts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Alternatively, admin can choose 3</a:t>
            </a:r>
            <a:r>
              <a:rPr lang="en-US" sz="1600" baseline="300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rd</a:t>
            </a: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 party Servers</a:t>
            </a:r>
          </a:p>
          <a:p>
            <a:pPr lvl="1"/>
            <a:endParaRPr lang="en-US" sz="1400" dirty="0">
              <a:ea typeface="ＭＳ Ｐゴシック" charset="-128"/>
              <a:cs typeface="ＭＳ Ｐゴシック" charset="-128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NTP Server</a:t>
            </a:r>
            <a:endParaRPr lang="en-US" sz="2000" b="1" dirty="0">
              <a:solidFill>
                <a:srgbClr val="C00000"/>
              </a:solidFill>
            </a:endParaRPr>
          </a:p>
          <a:p>
            <a:pPr lvl="1"/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Provide NTP services to connected devices</a:t>
            </a:r>
            <a:endParaRPr lang="en-US" sz="1600" dirty="0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  <a:p>
            <a:endParaRPr lang="en-US" sz="1800" dirty="0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176" y="1697568"/>
            <a:ext cx="4202307" cy="2789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4276084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854222"/>
            <a:ext cx="8207022" cy="109202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One-arm Sniffer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Offline Monitoring with Flow based UTM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Sniffer Mode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9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239" y="2015627"/>
            <a:ext cx="6399309" cy="2398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41325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7" descr="red insign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763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7838" y="1355725"/>
            <a:ext cx="86661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indent="-173038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pitchFamily="-84" charset="0"/>
              <a:buNone/>
              <a:defRPr/>
            </a:pPr>
            <a:r>
              <a:rPr lang="en-US" sz="5400" b="1" dirty="0" smtClean="0">
                <a:solidFill>
                  <a:schemeClr val="bg1"/>
                </a:solidFill>
                <a:latin typeface="Arial" pitchFamily="-84" charset="0"/>
                <a:ea typeface="+mn-ea"/>
                <a:cs typeface="+mn-cs"/>
              </a:rPr>
              <a:t>FortiOS Features</a:t>
            </a:r>
          </a:p>
        </p:txBody>
      </p:sp>
    </p:spTree>
    <p:extLst>
      <p:ext uri="{BB962C8B-B14F-4D97-AF65-F5344CB8AC3E}">
        <p14:creationId xmlns:p14="http://schemas.microsoft.com/office/powerpoint/2010/main" val="37196579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</a:t>
            </a:r>
            <a:r>
              <a:rPr lang="en-US" sz="2000" b="1" dirty="0" smtClean="0">
                <a:solidFill>
                  <a:schemeClr val="bg1"/>
                </a:solidFill>
              </a:rPr>
              <a:t>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5189798"/>
              </p:ext>
            </p:extLst>
          </p:nvPr>
        </p:nvGraphicFramePr>
        <p:xfrm>
          <a:off x="440801" y="1344654"/>
          <a:ext cx="3987266" cy="45010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Authentication Services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Local User Database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Remote Auth. services – LDAP, Radius &amp; TACACS+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Single Sign-on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Windows AD, Novell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eDirectory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integration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SSO with Access Auth. &amp; FortiClient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Citrix &amp; Terminal Server Agent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Dynamic Profile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PKI and Certificates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X.509 certificates, SCEP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Certificate signing request (CSR) creation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Auto-Renewal of Certificates before Expiry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OCSP Support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5454436"/>
            <a:ext cx="412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Secures access to internal networks with user identification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41901" y="5034118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User Monitor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324" y="3194674"/>
            <a:ext cx="4224303" cy="1709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4701903"/>
              </p:ext>
            </p:extLst>
          </p:nvPr>
        </p:nvGraphicFramePr>
        <p:xfrm>
          <a:off x="4669234" y="1339540"/>
          <a:ext cx="3987266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2 Factor Authentication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External 2FA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Integrated Token Server with Physical, SMS &amp; Soft Tokens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947491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Auth. Services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400786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FortiGate supports User Authentication for:</a:t>
            </a:r>
          </a:p>
          <a:p>
            <a:r>
              <a:rPr lang="en-US" sz="2000" dirty="0"/>
              <a:t>User Identity based Firewall Policies</a:t>
            </a:r>
          </a:p>
          <a:p>
            <a:r>
              <a:rPr lang="en-US" sz="2000" dirty="0"/>
              <a:t>Client VPN (IPSEC, SSL)</a:t>
            </a:r>
          </a:p>
          <a:p>
            <a:r>
              <a:rPr lang="en-US" sz="2000" dirty="0"/>
              <a:t>Captive </a:t>
            </a:r>
            <a:r>
              <a:rPr lang="en-US" sz="2000" dirty="0" smtClean="0"/>
              <a:t>Portal, *802.1x (interface access)</a:t>
            </a:r>
            <a:endParaRPr lang="en-US" sz="2000" dirty="0"/>
          </a:p>
          <a:p>
            <a:r>
              <a:rPr lang="en-US" sz="2000" dirty="0"/>
              <a:t>Administration Console (CLI, GUI)</a:t>
            </a:r>
          </a:p>
        </p:txBody>
      </p:sp>
      <p:graphicFrame>
        <p:nvGraphicFramePr>
          <p:cNvPr id="25" name="Diagram 24"/>
          <p:cNvGraphicFramePr/>
          <p:nvPr>
            <p:extLst>
              <p:ext uri="{D42A27DB-BD31-4B8C-83A1-F6EECF244321}">
                <p14:modId xmlns:p14="http://schemas.microsoft.com/office/powerpoint/2010/main" val="3716782746"/>
              </p:ext>
            </p:extLst>
          </p:nvPr>
        </p:nvGraphicFramePr>
        <p:xfrm>
          <a:off x="4668357" y="1297130"/>
          <a:ext cx="5943599" cy="482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" name="Picture 25" descr="FortiGate_Icon_2U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991" y="4080571"/>
            <a:ext cx="1493520" cy="1045464"/>
          </a:xfrm>
          <a:prstGeom prst="rect">
            <a:avLst/>
          </a:prstGeom>
        </p:spPr>
      </p:pic>
      <p:sp>
        <p:nvSpPr>
          <p:cNvPr id="27" name="Right Arrow 26"/>
          <p:cNvSpPr/>
          <p:nvPr/>
        </p:nvSpPr>
        <p:spPr bwMode="auto">
          <a:xfrm>
            <a:off x="2144791" y="3775771"/>
            <a:ext cx="2953987" cy="1524000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9591" y="4080571"/>
            <a:ext cx="554636" cy="609600"/>
          </a:xfrm>
          <a:prstGeom prst="rect">
            <a:avLst/>
          </a:prstGeom>
        </p:spPr>
      </p:pic>
      <p:pic>
        <p:nvPicPr>
          <p:cNvPr id="29" name="Picture 28" descr="User-Exec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791" y="4461571"/>
            <a:ext cx="554636" cy="634584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0991" y="3775771"/>
            <a:ext cx="554636" cy="624590"/>
          </a:xfrm>
          <a:prstGeom prst="rect">
            <a:avLst/>
          </a:prstGeom>
        </p:spPr>
      </p:pic>
      <p:pic>
        <p:nvPicPr>
          <p:cNvPr id="31" name="Picture 30" descr="User-Green-Female_Rt-s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791" y="4613971"/>
            <a:ext cx="554636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4176" y="6400632"/>
            <a:ext cx="22979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On limited Models</a:t>
            </a:r>
          </a:p>
        </p:txBody>
      </p:sp>
    </p:spTree>
    <p:extLst>
      <p:ext uri="{BB962C8B-B14F-4D97-AF65-F5344CB8AC3E}">
        <p14:creationId xmlns:p14="http://schemas.microsoft.com/office/powerpoint/2010/main" val="621561459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184035" y="3768535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based Policy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828531" y="1648352"/>
            <a:ext cx="3061948" cy="429789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chemeClr val="accent4"/>
                </a:solidFill>
              </a:rPr>
              <a:t>User Identity based </a:t>
            </a:r>
            <a:r>
              <a:rPr lang="en-US" sz="2000" b="1" dirty="0" smtClean="0">
                <a:solidFill>
                  <a:schemeClr val="accent4"/>
                </a:solidFill>
              </a:rPr>
              <a:t>Security Policies</a:t>
            </a:r>
          </a:p>
          <a:p>
            <a:r>
              <a:rPr lang="en-US" sz="2000" dirty="0" smtClean="0"/>
              <a:t>Assign </a:t>
            </a:r>
            <a:r>
              <a:rPr lang="en-US" sz="2000" dirty="0"/>
              <a:t>access policy and profiles to each User </a:t>
            </a:r>
            <a:r>
              <a:rPr lang="en-US" sz="2000" dirty="0" smtClean="0"/>
              <a:t>Groups or Users</a:t>
            </a:r>
            <a:endParaRPr lang="en-US" sz="2000" dirty="0"/>
          </a:p>
          <a:p>
            <a:r>
              <a:rPr lang="en-US" sz="2000" dirty="0" smtClean="0"/>
              <a:t>Users/Members </a:t>
            </a:r>
            <a:r>
              <a:rPr lang="en-US" sz="2000" dirty="0"/>
              <a:t>of user groups can be define locally or integrate with external </a:t>
            </a:r>
            <a:r>
              <a:rPr lang="en-US" sz="2000" dirty="0" smtClean="0"/>
              <a:t>services</a:t>
            </a:r>
          </a:p>
          <a:p>
            <a:r>
              <a:rPr lang="en-US" sz="2000" dirty="0" smtClean="0"/>
              <a:t>Result: Each user/</a:t>
            </a:r>
            <a:r>
              <a:rPr lang="en-US" sz="2000" dirty="0" err="1" smtClean="0"/>
              <a:t>usergroup</a:t>
            </a:r>
            <a:r>
              <a:rPr lang="en-US" sz="2000" dirty="0" smtClean="0"/>
              <a:t> will be assigned with respective access list and UTM Profiles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84035" y="2015935"/>
            <a:ext cx="5477121" cy="9906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2636" y="2473135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84035" y="3158935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Bent Arrow 10"/>
          <p:cNvSpPr/>
          <p:nvPr/>
        </p:nvSpPr>
        <p:spPr bwMode="auto">
          <a:xfrm rot="10800000" flipH="1">
            <a:off x="184036" y="2777935"/>
            <a:ext cx="609600" cy="9144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0800000" flipH="1">
            <a:off x="184036" y="3235135"/>
            <a:ext cx="609600" cy="10668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89487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Group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89487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#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User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248236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248236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952560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Service Port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2952560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4"/>
          <p:cNvCxnSpPr>
            <a:endCxn id="18" idx="2"/>
          </p:cNvCxnSpPr>
          <p:nvPr/>
        </p:nvCxnSpPr>
        <p:spPr bwMode="auto">
          <a:xfrm flipV="1">
            <a:off x="4854076" y="4221004"/>
            <a:ext cx="3760" cy="4354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Rounded Rectangle 26"/>
          <p:cNvSpPr/>
          <p:nvPr/>
        </p:nvSpPr>
        <p:spPr bwMode="auto">
          <a:xfrm>
            <a:off x="189397" y="4634198"/>
            <a:ext cx="5402841" cy="634974"/>
          </a:xfrm>
          <a:prstGeom prst="roundRect">
            <a:avLst/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0291" y="4719967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9383" y="4708827"/>
            <a:ext cx="546262" cy="47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266" y="4714112"/>
            <a:ext cx="539260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3329" y="4714111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3598" y="4711404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100" y="4725251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 bwMode="auto">
          <a:xfrm>
            <a:off x="2185164" y="3230212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2185164" y="3840004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5829926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2895600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IBP Spill Over</a:t>
            </a:r>
          </a:p>
          <a:p>
            <a:r>
              <a:rPr lang="en-US" sz="2000" dirty="0" smtClean="0"/>
              <a:t>Allow mix </a:t>
            </a:r>
            <a:r>
              <a:rPr lang="en-US" sz="2000" dirty="0"/>
              <a:t>of authenticated </a:t>
            </a:r>
            <a:r>
              <a:rPr lang="en-US" sz="2000" dirty="0" smtClean="0"/>
              <a:t>and </a:t>
            </a:r>
            <a:r>
              <a:rPr lang="en-US" sz="2000" dirty="0"/>
              <a:t>unauthenticated traffic between the same </a:t>
            </a:r>
            <a:r>
              <a:rPr lang="en-US" sz="2000" dirty="0" smtClean="0"/>
              <a:t>interface </a:t>
            </a:r>
            <a:r>
              <a:rPr lang="en-US" sz="2000" dirty="0"/>
              <a:t>pair, and from the same (or overlapping) "</a:t>
            </a:r>
            <a:r>
              <a:rPr lang="en-US" sz="2000" dirty="0" smtClean="0"/>
              <a:t>srcaddr”</a:t>
            </a:r>
          </a:p>
          <a:p>
            <a:r>
              <a:rPr lang="en-US" sz="2000" dirty="0" smtClean="0"/>
              <a:t>For unauthenticated users, </a:t>
            </a:r>
            <a:r>
              <a:rPr lang="en-US" sz="2000" dirty="0"/>
              <a:t>the identity-based policy will be skipped, and the following policies will be checked</a:t>
            </a:r>
            <a:r>
              <a:rPr lang="en-US" sz="2000" dirty="0" smtClean="0"/>
              <a:t>.</a:t>
            </a:r>
            <a:endParaRPr lang="en-US" sz="20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4531754"/>
            <a:ext cx="5580356" cy="823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 bwMode="auto">
          <a:xfrm>
            <a:off x="3429000" y="3048000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429000" y="1295400"/>
            <a:ext cx="5477121" cy="9906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657601" y="1752600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29000" y="2438400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Bent Arrow 8"/>
          <p:cNvSpPr/>
          <p:nvPr/>
        </p:nvSpPr>
        <p:spPr bwMode="auto">
          <a:xfrm rot="10800000" flipH="1">
            <a:off x="3429001" y="2057400"/>
            <a:ext cx="609600" cy="9144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Bent Arrow 9"/>
          <p:cNvSpPr/>
          <p:nvPr/>
        </p:nvSpPr>
        <p:spPr bwMode="auto">
          <a:xfrm rot="10800000" flipH="1">
            <a:off x="3429000" y="2514600"/>
            <a:ext cx="609600" cy="10668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134452" y="2509677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Group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34452" y="3119469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#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User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7493201" y="2509677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493201" y="3119469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197525" y="2509677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Service Port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197525" y="3119469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430129" y="2509677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430129" y="3119469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429000" y="3733800"/>
            <a:ext cx="5477121" cy="5334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Bent Arrow 19"/>
          <p:cNvSpPr/>
          <p:nvPr/>
        </p:nvSpPr>
        <p:spPr bwMode="auto">
          <a:xfrm rot="10800000" flipH="1">
            <a:off x="4572000" y="3657600"/>
            <a:ext cx="762000" cy="609600"/>
          </a:xfrm>
          <a:prstGeom prst="bentArrow">
            <a:avLst>
              <a:gd name="adj1" fmla="val 42411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505200" y="5181600"/>
            <a:ext cx="2075155" cy="158417"/>
          </a:xfrm>
          <a:prstGeom prst="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User based Policy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3380784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702" y="2181227"/>
            <a:ext cx="1092200" cy="1625600"/>
          </a:xfrm>
          <a:prstGeom prst="rect">
            <a:avLst/>
          </a:prstGeom>
        </p:spPr>
      </p:pic>
      <p:graphicFrame>
        <p:nvGraphicFramePr>
          <p:cNvPr id="25" name="Diagram 24"/>
          <p:cNvGraphicFramePr/>
          <p:nvPr>
            <p:extLst>
              <p:ext uri="{D42A27DB-BD31-4B8C-83A1-F6EECF244321}">
                <p14:modId xmlns:p14="http://schemas.microsoft.com/office/powerpoint/2010/main" val="2614571239"/>
              </p:ext>
            </p:extLst>
          </p:nvPr>
        </p:nvGraphicFramePr>
        <p:xfrm>
          <a:off x="1194274" y="2335213"/>
          <a:ext cx="6628828" cy="889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2FA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460152"/>
            <a:ext cx="8229600" cy="148609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Stronger authentication 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r>
              <a:rPr lang="en-US" sz="2000" dirty="0" smtClean="0"/>
              <a:t>Password </a:t>
            </a:r>
            <a:r>
              <a:rPr lang="en-US" sz="2000" dirty="0"/>
              <a:t>maybe compromised (stolen, hacked, shared)</a:t>
            </a:r>
          </a:p>
          <a:p>
            <a:r>
              <a:rPr lang="en-US" sz="2000" dirty="0"/>
              <a:t>Stronger authentication is achieved by requiring additional One-Time Password</a:t>
            </a:r>
          </a:p>
          <a:p>
            <a:endParaRPr lang="en-US" sz="2000" dirty="0"/>
          </a:p>
        </p:txBody>
      </p:sp>
      <p:pic>
        <p:nvPicPr>
          <p:cNvPr id="19" name="Picture 18" descr="User-Exec-Female_L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636" y="2614614"/>
            <a:ext cx="528638" cy="609600"/>
          </a:xfrm>
          <a:prstGeom prst="rect">
            <a:avLst/>
          </a:prstGeom>
        </p:spPr>
      </p:pic>
      <p:pic>
        <p:nvPicPr>
          <p:cNvPr id="20" name="Picture 19" descr="User-Exec-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36" y="2335214"/>
            <a:ext cx="528638" cy="5953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13152" y="2500314"/>
            <a:ext cx="406400" cy="4064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611652" y="2476472"/>
            <a:ext cx="1046781" cy="400110"/>
          </a:xfrm>
          <a:prstGeom prst="rect">
            <a:avLst/>
          </a:prstGeom>
          <a:solidFill>
            <a:srgbClr val="434548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>
                    <a:lumMod val="95000"/>
                  </a:schemeClr>
                </a:solidFill>
                <a:latin typeface="Helvetica 55 Roman"/>
                <a:cs typeface="Helvetica 55 Roman"/>
              </a:rPr>
              <a:t>USERNAME &amp;</a:t>
            </a:r>
          </a:p>
          <a:p>
            <a:pPr algn="ctr"/>
            <a:r>
              <a:rPr lang="en-US" sz="1000" b="1" dirty="0" smtClean="0">
                <a:solidFill>
                  <a:schemeClr val="bg1">
                    <a:lumMod val="95000"/>
                  </a:schemeClr>
                </a:solidFill>
                <a:latin typeface="Helvetica 55 Roman"/>
                <a:cs typeface="Helvetica 55 Roman"/>
              </a:rPr>
              <a:t>PASSWORD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18302" y="3323277"/>
            <a:ext cx="11740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rgbClr val="000000"/>
                </a:solidFill>
                <a:latin typeface="Helvetica 55 Roman"/>
                <a:cs typeface="Helvetica 55 Roman"/>
              </a:rPr>
              <a:t>DIGITAL ASSET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02452" y="2500314"/>
            <a:ext cx="406400" cy="4064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900952" y="2476472"/>
            <a:ext cx="930375" cy="400110"/>
          </a:xfrm>
          <a:prstGeom prst="rect">
            <a:avLst/>
          </a:prstGeom>
          <a:solidFill>
            <a:srgbClr val="434548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>
                    <a:lumMod val="95000"/>
                  </a:schemeClr>
                </a:solidFill>
                <a:latin typeface="Helvetica 55 Roman"/>
                <a:cs typeface="Helvetica 55 Roman"/>
              </a:rPr>
              <a:t>ONE TIME</a:t>
            </a:r>
          </a:p>
          <a:p>
            <a:pPr algn="ctr"/>
            <a:r>
              <a:rPr lang="en-US" sz="1000" b="1" dirty="0" smtClean="0">
                <a:solidFill>
                  <a:schemeClr val="bg1">
                    <a:lumMod val="95000"/>
                  </a:schemeClr>
                </a:solidFill>
                <a:latin typeface="Helvetica 55 Roman"/>
                <a:cs typeface="Helvetica 55 Roman"/>
              </a:rPr>
              <a:t>PASSWORD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332470" y="1970842"/>
            <a:ext cx="2558363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800" dirty="0"/>
              <a:t>Something you </a:t>
            </a:r>
            <a:r>
              <a:rPr lang="en-US" sz="1800" dirty="0" smtClean="0"/>
              <a:t>know…</a:t>
            </a:r>
            <a:endParaRPr lang="en-US" sz="1800" dirty="0"/>
          </a:p>
        </p:txBody>
      </p:sp>
      <p:sp>
        <p:nvSpPr>
          <p:cNvPr id="31" name="Rectangle 30"/>
          <p:cNvSpPr/>
          <p:nvPr/>
        </p:nvSpPr>
        <p:spPr>
          <a:xfrm>
            <a:off x="4272964" y="1970842"/>
            <a:ext cx="252004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800" dirty="0"/>
              <a:t>Something you h</a:t>
            </a:r>
            <a:r>
              <a:rPr lang="en-US" sz="1800" dirty="0" smtClean="0"/>
              <a:t>ave…</a:t>
            </a:r>
            <a:endParaRPr lang="en-US" sz="1800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43891" y="1289803"/>
            <a:ext cx="608013" cy="60801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74063" y="1289803"/>
            <a:ext cx="608013" cy="60801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0852" y="3269303"/>
            <a:ext cx="708875" cy="779763"/>
          </a:xfrm>
          <a:prstGeom prst="rect">
            <a:avLst/>
          </a:prstGeom>
        </p:spPr>
      </p:pic>
      <p:pic>
        <p:nvPicPr>
          <p:cNvPr id="39" name="Picture 38" descr="3U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3592" y="2996982"/>
            <a:ext cx="1500632" cy="1145032"/>
          </a:xfrm>
          <a:prstGeom prst="rect">
            <a:avLst/>
          </a:prstGeom>
        </p:spPr>
      </p:pic>
      <p:cxnSp>
        <p:nvCxnSpPr>
          <p:cNvPr id="41" name="Straight Connector 40"/>
          <p:cNvCxnSpPr>
            <a:stCxn id="39" idx="1"/>
          </p:cNvCxnSpPr>
          <p:nvPr/>
        </p:nvCxnSpPr>
        <p:spPr bwMode="auto">
          <a:xfrm flipH="1">
            <a:off x="2599727" y="3569498"/>
            <a:ext cx="74386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1435002" y="3895793"/>
            <a:ext cx="16337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 Directory Service</a:t>
            </a:r>
          </a:p>
        </p:txBody>
      </p:sp>
      <p:cxnSp>
        <p:nvCxnSpPr>
          <p:cNvPr id="43" name="Straight Connector 42"/>
          <p:cNvCxnSpPr>
            <a:endCxn id="39" idx="3"/>
          </p:cNvCxnSpPr>
          <p:nvPr/>
        </p:nvCxnSpPr>
        <p:spPr bwMode="auto">
          <a:xfrm flipH="1">
            <a:off x="4844224" y="3569498"/>
            <a:ext cx="122627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83405" y="3323277"/>
            <a:ext cx="609600" cy="609600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5748307" y="3888098"/>
            <a:ext cx="15191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Token/OTP Database</a:t>
            </a:r>
          </a:p>
        </p:txBody>
      </p:sp>
      <p:pic>
        <p:nvPicPr>
          <p:cNvPr id="32" name="Picture 18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01287">
            <a:off x="5673624" y="1407605"/>
            <a:ext cx="771882" cy="35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ounded Rectangle 3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9"/>
          <a:srcRect b="4515"/>
          <a:stretch/>
        </p:blipFill>
        <p:spPr>
          <a:xfrm>
            <a:off x="4710657" y="1145817"/>
            <a:ext cx="872328" cy="83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0012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2FA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278159"/>
            <a:ext cx="8229600" cy="16680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Extended Authentication Support</a:t>
            </a:r>
            <a:endParaRPr lang="en-US" sz="2000" dirty="0" smtClean="0">
              <a:solidFill>
                <a:schemeClr val="accent4"/>
              </a:solidFill>
            </a:endParaRPr>
          </a:p>
          <a:p>
            <a:r>
              <a:rPr lang="en-US" sz="2000" dirty="0" smtClean="0"/>
              <a:t>Integrated solution using </a:t>
            </a:r>
            <a:r>
              <a:rPr lang="en-US" sz="2000" dirty="0"/>
              <a:t>the </a:t>
            </a:r>
            <a:r>
              <a:rPr lang="en-US" sz="2000" dirty="0" smtClean="0"/>
              <a:t>FortiToken, Email or SMS </a:t>
            </a:r>
            <a:r>
              <a:rPr lang="en-US" sz="2000" dirty="0"/>
              <a:t>side-</a:t>
            </a:r>
            <a:r>
              <a:rPr lang="en-US" sz="2000" dirty="0" smtClean="0"/>
              <a:t>channels</a:t>
            </a:r>
          </a:p>
          <a:p>
            <a:r>
              <a:rPr lang="en-US" sz="2000" dirty="0" smtClean="0"/>
              <a:t>Further extension using FortiAuthenticator 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388" y="1770528"/>
            <a:ext cx="2196906" cy="1318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3615" y="1770528"/>
            <a:ext cx="2196906" cy="1318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353845" y="3348344"/>
            <a:ext cx="1360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rgbClr val="36424A"/>
                </a:solidFill>
              </a:rPr>
              <a:t>FortiToken</a:t>
            </a:r>
            <a:endParaRPr lang="en-US" sz="1800" b="1" dirty="0">
              <a:solidFill>
                <a:srgbClr val="36424A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52706" y="3344307"/>
            <a:ext cx="800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6424A"/>
                </a:solidFill>
              </a:rPr>
              <a:t>Email</a:t>
            </a:r>
            <a:endParaRPr lang="en-US" sz="1800" b="1" dirty="0">
              <a:solidFill>
                <a:srgbClr val="36424A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86217" y="3348344"/>
            <a:ext cx="774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6424A"/>
                </a:solidFill>
              </a:rPr>
              <a:t>SMS*</a:t>
            </a:r>
            <a:endParaRPr lang="en-US" sz="1800" b="1" dirty="0">
              <a:solidFill>
                <a:srgbClr val="36424A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733" y="1751263"/>
            <a:ext cx="2397524" cy="1323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3" descr="FortiToken-Icon-RED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15645">
            <a:off x="2551635" y="2965549"/>
            <a:ext cx="767447" cy="345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76190" y="5964214"/>
            <a:ext cx="21800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Requires FortiGuard SMS service</a:t>
            </a:r>
          </a:p>
        </p:txBody>
      </p:sp>
    </p:spTree>
    <p:extLst>
      <p:ext uri="{BB962C8B-B14F-4D97-AF65-F5344CB8AC3E}">
        <p14:creationId xmlns:p14="http://schemas.microsoft.com/office/powerpoint/2010/main" val="2305955021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Integrated 2FA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895600" y="2667000"/>
            <a:ext cx="5638800" cy="34290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sz="1600" dirty="0" smtClean="0"/>
          </a:p>
          <a:p>
            <a:pPr>
              <a:buClr>
                <a:schemeClr val="accent4"/>
              </a:buClr>
            </a:pPr>
            <a:r>
              <a:rPr lang="en-US" sz="1800" dirty="0" smtClean="0"/>
              <a:t>Eliminates requirement for additional physical device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Low cost to deployment – low initial and operational costs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Simple licensing, pricing and provisioning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Operates with free mobile applications, available on </a:t>
            </a:r>
            <a:r>
              <a:rPr lang="en-US" sz="1800" dirty="0" err="1" smtClean="0"/>
              <a:t>iOS</a:t>
            </a:r>
            <a:r>
              <a:rPr lang="en-US" sz="1800" dirty="0" smtClean="0"/>
              <a:t> and Android platforms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Secure - Seeds are only on mobile device and FortiGate.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2 free units are available</a:t>
            </a:r>
          </a:p>
        </p:txBody>
      </p:sp>
      <p:pic>
        <p:nvPicPr>
          <p:cNvPr id="11" name="Picture 10" descr="FortiToken-Icon-R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105799"/>
            <a:ext cx="1600200" cy="722420"/>
          </a:xfrm>
          <a:prstGeom prst="rect">
            <a:avLst/>
          </a:prstGeom>
        </p:spPr>
      </p:pic>
      <p:pic>
        <p:nvPicPr>
          <p:cNvPr id="12" name="Picture 11" descr="MobilePhone_L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429760"/>
            <a:ext cx="403212" cy="83744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609600" y="1447800"/>
            <a:ext cx="7924800" cy="1143000"/>
          </a:xfrm>
          <a:prstGeom prst="roundRect">
            <a:avLst>
              <a:gd name="adj" fmla="val 12038"/>
            </a:avLst>
          </a:prstGeom>
          <a:solidFill>
            <a:srgbClr val="555F6D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FortiToken</a:t>
            </a:r>
            <a:r>
              <a:rPr lang="en-US" sz="20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en-US" sz="20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Mobile is a software token solution </a:t>
            </a:r>
            <a:r>
              <a:rPr lang="en-US" sz="20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for the mobile devices</a:t>
            </a:r>
            <a:r>
              <a:rPr lang="en-US" sz="20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, </a:t>
            </a:r>
            <a:r>
              <a:rPr lang="en-US" sz="20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allowing users to generate secure and one-time passwords directly on the device wherever strong authentication is </a:t>
            </a:r>
            <a:r>
              <a:rPr lang="en-US" sz="20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required.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9589427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9570" y="1251185"/>
            <a:ext cx="8229600" cy="960319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Soft Token Provisioning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Integrated 2FA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79" y="2174992"/>
            <a:ext cx="1395160" cy="1085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362" y="2457215"/>
            <a:ext cx="1360418" cy="468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ortiGate_Icon_1U_L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3830" y="2493903"/>
            <a:ext cx="1371600" cy="858062"/>
          </a:xfrm>
          <a:prstGeom prst="rect">
            <a:avLst/>
          </a:prstGeom>
        </p:spPr>
      </p:pic>
      <p:pic>
        <p:nvPicPr>
          <p:cNvPr id="13" name="Picture 12" descr="IT-Admin_Laptop_R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6630" y="2112903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 bwMode="auto">
          <a:xfrm>
            <a:off x="6335889" y="2723444"/>
            <a:ext cx="1295400" cy="228600"/>
          </a:xfrm>
          <a:prstGeom prst="round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267399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SMS/EMAIL</a:t>
            </a:r>
            <a:endParaRPr kumimoji="0" lang="en-US" sz="1200" b="1" i="1" u="none" strike="noStrike" cap="none" normalizeH="0" baseline="0" dirty="0">
              <a:ln>
                <a:noFill/>
              </a:ln>
              <a:solidFill>
                <a:srgbClr val="267399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5230519" y="2571044"/>
            <a:ext cx="2502370" cy="658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6" name="Picture 15" descr="MobilePhone_Lt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9890" y="2342444"/>
            <a:ext cx="256822" cy="5334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User-Exec-Female_Rt-s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36089" y="2342444"/>
            <a:ext cx="789432" cy="903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6489" y="2647244"/>
            <a:ext cx="304800" cy="304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245554" y="3621851"/>
            <a:ext cx="27281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Admin assign the token based </a:t>
            </a:r>
            <a:r>
              <a:rPr lang="en-US" sz="1600" dirty="0">
                <a:latin typeface="Arial Narrow"/>
                <a:cs typeface="Arial Narrow"/>
              </a:rPr>
              <a:t>on serial </a:t>
            </a:r>
            <a:r>
              <a:rPr lang="en-US" sz="1600" dirty="0" smtClean="0">
                <a:latin typeface="Arial Narrow"/>
                <a:cs typeface="Arial Narrow"/>
              </a:rPr>
              <a:t>number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choose </a:t>
            </a:r>
            <a:r>
              <a:rPr lang="en-US" sz="1600" dirty="0">
                <a:latin typeface="Arial Narrow"/>
                <a:cs typeface="Arial Narrow"/>
              </a:rPr>
              <a:t>type of delivery to </a:t>
            </a:r>
            <a:r>
              <a:rPr lang="en-US" sz="1600" dirty="0" smtClean="0">
                <a:latin typeface="Arial Narrow"/>
                <a:cs typeface="Arial Narrow"/>
              </a:rPr>
              <a:t>users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latin typeface="Arial Narrow"/>
                <a:cs typeface="Arial Narrow"/>
              </a:rPr>
              <a:t>Randomly generated </a:t>
            </a:r>
            <a:r>
              <a:rPr lang="en-US" sz="1600" dirty="0" smtClean="0">
                <a:latin typeface="Arial Narrow"/>
                <a:cs typeface="Arial Narrow"/>
              </a:rPr>
              <a:t>activation code (Not </a:t>
            </a:r>
            <a:r>
              <a:rPr lang="en-US" sz="1600" dirty="0">
                <a:latin typeface="Arial Narrow"/>
                <a:cs typeface="Arial Narrow"/>
              </a:rPr>
              <a:t>visible to </a:t>
            </a:r>
            <a:r>
              <a:rPr lang="en-US" sz="1600" dirty="0" smtClean="0">
                <a:latin typeface="Arial Narrow"/>
                <a:cs typeface="Arial Narrow"/>
              </a:rPr>
              <a:t>admin) is forwarded to users</a:t>
            </a:r>
            <a:endParaRPr lang="en-US" sz="1600" dirty="0">
              <a:latin typeface="Arial Narrow"/>
              <a:cs typeface="Arial Narrow"/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latin typeface="Arial Narrow"/>
              <a:cs typeface="Arial Narro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7659" y="3548474"/>
            <a:ext cx="262278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Admin acquire license and adds revealed registration code on FortiGate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latin typeface="Arial Narrow"/>
                <a:cs typeface="Arial Narrow"/>
              </a:rPr>
              <a:t>Upon successful verification, token serial numbers will be available for provisioning.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latin typeface="Arial Narrow"/>
              <a:cs typeface="Arial Narro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29584" y="3614325"/>
            <a:ext cx="23612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User install the FortiToken mobile app and enter the code given to activate the soft token</a:t>
            </a:r>
            <a:endParaRPr lang="en-US" sz="16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839964797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1281113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User Identity Acquisitions </a:t>
            </a:r>
          </a:p>
          <a:p>
            <a:r>
              <a:rPr lang="en-US" sz="1800" dirty="0" smtClean="0"/>
              <a:t>Using network access entry or agents to capture user logins</a:t>
            </a:r>
          </a:p>
          <a:p>
            <a:r>
              <a:rPr lang="en-US" sz="1800" dirty="0" smtClean="0"/>
              <a:t>Reuse user login info for User Identity based policies</a:t>
            </a:r>
          </a:p>
          <a:p>
            <a:endParaRPr lang="en-US" sz="18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 bwMode="auto">
          <a:xfrm>
            <a:off x="4244975" y="2697163"/>
            <a:ext cx="4608513" cy="3022600"/>
          </a:xfrm>
          <a:prstGeom prst="roundRect">
            <a:avLst>
              <a:gd name="adj" fmla="val 7460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/>
          </a:p>
        </p:txBody>
      </p:sp>
      <p:sp>
        <p:nvSpPr>
          <p:cNvPr id="12" name="Right Arrow 11"/>
          <p:cNvSpPr/>
          <p:nvPr/>
        </p:nvSpPr>
        <p:spPr bwMode="auto">
          <a:xfrm>
            <a:off x="484188" y="2682875"/>
            <a:ext cx="3541712" cy="3487208"/>
          </a:xfrm>
          <a:prstGeom prst="rightArrow">
            <a:avLst>
              <a:gd name="adj1" fmla="val 73639"/>
              <a:gd name="adj2" fmla="val 41381"/>
            </a:avLst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defTabSz="914400">
              <a:defRPr/>
            </a:pPr>
            <a:endParaRPr lang="en-US" sz="24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1136650" y="4222750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External Radius Service</a:t>
            </a:r>
          </a:p>
        </p:txBody>
      </p:sp>
      <p:sp>
        <p:nvSpPr>
          <p:cNvPr id="14" name="Rounded Rectangle 13"/>
          <p:cNvSpPr/>
          <p:nvPr/>
        </p:nvSpPr>
        <p:spPr bwMode="auto">
          <a:xfrm>
            <a:off x="1135063" y="4648200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Windows </a:t>
            </a: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AD, NTLM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1133475" y="5057775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Terminal Servers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6" name="Picture 32" descr="User-Green-Female_R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0" y="2886075"/>
            <a:ext cx="52228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2" descr="User-Exec-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3616325"/>
            <a:ext cx="522288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0" descr="User-Exec-Female_R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575" y="4364038"/>
            <a:ext cx="52070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4" descr="User-Green-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688" y="5057775"/>
            <a:ext cx="52228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5060950" y="2952750"/>
            <a:ext cx="190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M.Jones    = </a:t>
            </a:r>
          </a:p>
        </p:txBody>
      </p:sp>
      <p:sp>
        <p:nvSpPr>
          <p:cNvPr id="21" name="TextBox 29"/>
          <p:cNvSpPr txBox="1">
            <a:spLocks noChangeArrowheads="1"/>
          </p:cNvSpPr>
          <p:nvPr/>
        </p:nvSpPr>
        <p:spPr bwMode="auto">
          <a:xfrm>
            <a:off x="5046663" y="3638550"/>
            <a:ext cx="17795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S.Lim        = </a:t>
            </a: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5080000" y="4443413"/>
            <a:ext cx="1782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V.Baker     =</a:t>
            </a:r>
          </a:p>
        </p:txBody>
      </p:sp>
      <p:sp>
        <p:nvSpPr>
          <p:cNvPr id="23" name="TextBox 31"/>
          <p:cNvSpPr txBox="1">
            <a:spLocks noChangeArrowheads="1"/>
          </p:cNvSpPr>
          <p:nvPr/>
        </p:nvSpPr>
        <p:spPr bwMode="auto">
          <a:xfrm>
            <a:off x="5102225" y="5141913"/>
            <a:ext cx="1887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J.Jackson =</a:t>
            </a:r>
          </a:p>
        </p:txBody>
      </p:sp>
      <p:pic>
        <p:nvPicPr>
          <p:cNvPr id="24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5049838"/>
            <a:ext cx="4032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ounded Rectangle 24"/>
          <p:cNvSpPr/>
          <p:nvPr/>
        </p:nvSpPr>
        <p:spPr bwMode="auto">
          <a:xfrm>
            <a:off x="760413" y="2801938"/>
            <a:ext cx="2598737" cy="944562"/>
          </a:xfrm>
          <a:prstGeom prst="roundRect">
            <a:avLst>
              <a:gd name="adj" fmla="val 13335"/>
            </a:avLst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1152525" y="2955925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Captive Portal</a:t>
            </a:r>
          </a:p>
        </p:txBody>
      </p:sp>
      <p:sp>
        <p:nvSpPr>
          <p:cNvPr id="27" name="Rounded Rectangle 26"/>
          <p:cNvSpPr/>
          <p:nvPr/>
        </p:nvSpPr>
        <p:spPr bwMode="auto">
          <a:xfrm>
            <a:off x="1150938" y="3376613"/>
            <a:ext cx="2000250" cy="274637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Network Access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8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2836863"/>
            <a:ext cx="4032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3270250"/>
            <a:ext cx="4016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 descr="FortiAP_Icon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3186113"/>
            <a:ext cx="7032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0" descr="FortiSwitch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2825750"/>
            <a:ext cx="698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4" descr="FortiGate_Icon_2U_Lt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50" y="3881438"/>
            <a:ext cx="1493838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ounded Rectangle 34"/>
          <p:cNvSpPr/>
          <p:nvPr/>
        </p:nvSpPr>
        <p:spPr bwMode="auto">
          <a:xfrm>
            <a:off x="1143000" y="3805238"/>
            <a:ext cx="2000250" cy="274637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FortiClient</a:t>
            </a:r>
          </a:p>
        </p:txBody>
      </p:sp>
      <p:pic>
        <p:nvPicPr>
          <p:cNvPr id="36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3822700"/>
            <a:ext cx="4016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6" descr="FortiClient_Icon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3721100"/>
            <a:ext cx="3905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363" y="2986088"/>
            <a:ext cx="41910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838" y="3687763"/>
            <a:ext cx="417512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3954463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 descr="Cloud-Orang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3238" y="4408488"/>
            <a:ext cx="690562" cy="46513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1"/>
          <p:cNvSpPr>
            <a:spLocks noChangeArrowheads="1"/>
          </p:cNvSpPr>
          <p:nvPr/>
        </p:nvSpPr>
        <p:spPr bwMode="auto">
          <a:xfrm>
            <a:off x="6940550" y="4487863"/>
            <a:ext cx="5175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DMZ</a:t>
            </a: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43" name="Picture 42" descr="Cloud-Orang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1175" y="5119688"/>
            <a:ext cx="690563" cy="46355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6948488" y="5197475"/>
            <a:ext cx="5191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DMZ</a:t>
            </a: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45" name="Picture 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275" y="5386388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6425" y="5126038"/>
            <a:ext cx="446088" cy="385762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8263" y="5119688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4838" y="4445000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3695700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3011488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 descr="Computer_Lt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1900" y="2909888"/>
            <a:ext cx="346075" cy="519112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 descr="Computer_Lt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7300" y="3629025"/>
            <a:ext cx="346075" cy="51911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75" y="3951288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ounded Rectangle 53"/>
          <p:cNvSpPr/>
          <p:nvPr/>
        </p:nvSpPr>
        <p:spPr bwMode="auto">
          <a:xfrm>
            <a:off x="1148291" y="5453592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Novell eDirectory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011810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190999"/>
            <a:ext cx="8229600" cy="1755245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C00000"/>
                </a:solidFill>
              </a:rPr>
              <a:t>Windows AD</a:t>
            </a:r>
          </a:p>
          <a:p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Option to use inbuilt-in DC Polling</a:t>
            </a:r>
            <a:endParaRPr lang="en-US" sz="20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000" dirty="0" smtClean="0"/>
              <a:t>Supports Windows AD </a:t>
            </a:r>
            <a:r>
              <a:rPr lang="en-US" sz="2000" dirty="0" err="1" smtClean="0"/>
              <a:t>usergroup</a:t>
            </a:r>
            <a:r>
              <a:rPr lang="en-US" sz="2000" dirty="0" smtClean="0"/>
              <a:t> policies or </a:t>
            </a:r>
            <a:r>
              <a:rPr lang="en-US" sz="2000" dirty="0" err="1" smtClean="0"/>
              <a:t>indivdual</a:t>
            </a:r>
            <a:r>
              <a:rPr lang="en-US" sz="2000" dirty="0" smtClean="0"/>
              <a:t> AD user</a:t>
            </a:r>
          </a:p>
          <a:p>
            <a:r>
              <a:rPr lang="en-US" sz="2000" dirty="0"/>
              <a:t>Ability to allow access to an AD user only if he/she comes from defined </a:t>
            </a:r>
            <a:r>
              <a:rPr lang="en-US" sz="2000" dirty="0" smtClean="0"/>
              <a:t>workstation (via CLI)</a:t>
            </a:r>
            <a:endParaRPr lang="en-US" sz="2000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500" y="1521884"/>
            <a:ext cx="5084846" cy="227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144106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188" y="2290383"/>
            <a:ext cx="3432480" cy="2244313"/>
          </a:xfrm>
          <a:prstGeom prst="roundRect">
            <a:avLst>
              <a:gd name="adj" fmla="val 1850"/>
            </a:avLst>
          </a:prstGeom>
          <a:solidFill>
            <a:srgbClr val="FFFFFF">
              <a:shade val="85000"/>
            </a:srgbClr>
          </a:solidFill>
          <a:ln>
            <a:solidFill>
              <a:schemeClr val="bg2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7184005"/>
              </p:ext>
            </p:extLst>
          </p:nvPr>
        </p:nvGraphicFramePr>
        <p:xfrm>
          <a:off x="440801" y="1344654"/>
          <a:ext cx="3987266" cy="44401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CLI Access – Console, Telnet &amp; SSH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GUI Access – Via Web Browsers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Dashboard &amp; Widgets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Central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FortiManager &amp; 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FortiAnalyzer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FortiCloud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Web Service APIs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NMS Integration – SNMP,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sFlow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, Syslog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Solution Partners -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Tufin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,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Arcsight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,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etc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 Narrow" pitchFamily="-106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Rapid Deployment - USB Auto-Install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 &amp;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 Scripts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Quick Setup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Setup Wizards (1RU Models &amp; below)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FortiExplorer (Desktop &amp; Mobile Client)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38944" y="4981353"/>
            <a:ext cx="4124908" cy="102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Simplifies Device Management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Supports Enterprise Management Systems &amp; Architecture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9182" y="4697642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FortiExplorer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7364577"/>
              </p:ext>
            </p:extLst>
          </p:nvPr>
        </p:nvGraphicFramePr>
        <p:xfrm>
          <a:off x="4669234" y="1339540"/>
          <a:ext cx="3987266" cy="7688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Diagnostic Tools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Packet Capture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233068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 bwMode="auto">
          <a:xfrm flipH="1">
            <a:off x="4402666" y="1274234"/>
            <a:ext cx="3583371" cy="914400"/>
          </a:xfrm>
          <a:prstGeom prst="rightArrow">
            <a:avLst>
              <a:gd name="adj1" fmla="val 66517"/>
              <a:gd name="adj2" fmla="val 61062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>
                <a:solidFill>
                  <a:schemeClr val="tx1"/>
                </a:solidFill>
                <a:latin typeface="Arial" charset="0"/>
              </a:rPr>
              <a:t>Polling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</a:rPr>
              <a:t>Mode</a:t>
            </a:r>
            <a:endParaRPr lang="en-US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33917" y="1397000"/>
            <a:ext cx="3048000" cy="4826000"/>
          </a:xfrm>
        </p:spPr>
        <p:txBody>
          <a:bodyPr/>
          <a:lstStyle/>
          <a:p>
            <a:pPr marL="0" lvl="0" indent="0">
              <a:buClr>
                <a:srgbClr val="C00000"/>
              </a:buClr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Collection Modes for AD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 smtClean="0">
                <a:latin typeface="Arial Narrow" pitchFamily="34" charset="0"/>
                <a:cs typeface="Arial" charset="0"/>
              </a:rPr>
              <a:t>Domain </a:t>
            </a:r>
            <a:r>
              <a:rPr lang="en-US" sz="2000" dirty="0">
                <a:latin typeface="Arial Narrow" pitchFamily="34" charset="0"/>
                <a:cs typeface="Arial" charset="0"/>
              </a:rPr>
              <a:t>Controller </a:t>
            </a:r>
            <a:r>
              <a:rPr lang="en-US" sz="2000" dirty="0" smtClean="0">
                <a:latin typeface="Arial Narrow" pitchFamily="34" charset="0"/>
                <a:cs typeface="Arial" charset="0"/>
              </a:rPr>
              <a:t>Agent</a:t>
            </a:r>
          </a:p>
          <a:p>
            <a:pPr lvl="1"/>
            <a:r>
              <a:rPr lang="en-US" sz="1800" dirty="0" smtClean="0">
                <a:latin typeface="Arial Narrow" pitchFamily="34" charset="0"/>
                <a:cs typeface="Arial" charset="0"/>
              </a:rPr>
              <a:t>Agents are installed on DCs to monitor &amp; push login information to FortiGate</a:t>
            </a:r>
          </a:p>
          <a:p>
            <a:r>
              <a:rPr lang="en-US" sz="2000" dirty="0" smtClean="0">
                <a:latin typeface="Arial Narrow" pitchFamily="34" charset="0"/>
                <a:cs typeface="Arial" charset="0"/>
              </a:rPr>
              <a:t>Polling</a:t>
            </a:r>
            <a:endParaRPr lang="en-US" dirty="0" smtClean="0">
              <a:latin typeface="Arial Narrow" pitchFamily="34" charset="0"/>
              <a:cs typeface="Arial" charset="0"/>
            </a:endParaRPr>
          </a:p>
          <a:p>
            <a:pPr lvl="1"/>
            <a:r>
              <a:rPr lang="en-US" sz="1800" dirty="0" smtClean="0">
                <a:latin typeface="Arial Narrow" pitchFamily="34" charset="0"/>
                <a:cs typeface="Arial" charset="0"/>
              </a:rPr>
              <a:t>No agent is required on DC</a:t>
            </a:r>
          </a:p>
          <a:p>
            <a:pPr lvl="1"/>
            <a:r>
              <a:rPr lang="en-US" sz="1800" dirty="0" smtClean="0">
                <a:latin typeface="Arial Narrow" pitchFamily="34" charset="0"/>
                <a:cs typeface="Arial" charset="0"/>
              </a:rPr>
              <a:t>Uses FortiGate local polling agent</a:t>
            </a:r>
          </a:p>
          <a:p>
            <a:pPr lvl="1"/>
            <a:r>
              <a:rPr lang="en-US" sz="1800" dirty="0" smtClean="0">
                <a:latin typeface="Arial Narrow" pitchFamily="34" charset="0"/>
                <a:cs typeface="Arial" charset="0"/>
              </a:rPr>
              <a:t>Option to run a collector Agent on a server which polls the DCs</a:t>
            </a:r>
          </a:p>
          <a:p>
            <a:pPr marL="287337" lvl="1" indent="0">
              <a:buNone/>
            </a:pPr>
            <a:endParaRPr lang="en-US" dirty="0" smtClean="0">
              <a:latin typeface="Arial Narrow" pitchFamily="34" charset="0"/>
              <a:cs typeface="Arial" charset="0"/>
            </a:endParaRPr>
          </a:p>
          <a:p>
            <a:pPr lvl="1"/>
            <a:endParaRPr lang="en-US" dirty="0"/>
          </a:p>
        </p:txBody>
      </p:sp>
      <p:sp>
        <p:nvSpPr>
          <p:cNvPr id="34" name="Right Arrow 33"/>
          <p:cNvSpPr/>
          <p:nvPr/>
        </p:nvSpPr>
        <p:spPr bwMode="auto">
          <a:xfrm>
            <a:off x="4455583" y="1960034"/>
            <a:ext cx="3682854" cy="914400"/>
          </a:xfrm>
          <a:prstGeom prst="rightArrow">
            <a:avLst>
              <a:gd name="adj1" fmla="val 66517"/>
              <a:gd name="adj2" fmla="val 61062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>
                <a:solidFill>
                  <a:srgbClr val="36424A"/>
                </a:solidFill>
                <a:latin typeface="Arial" charset="0"/>
              </a:rPr>
              <a:t>Domain Controller Agent Mode</a:t>
            </a:r>
          </a:p>
        </p:txBody>
      </p:sp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338" y="1621367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3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238" y="1655234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246920"/>
              </p:ext>
            </p:extLst>
          </p:nvPr>
        </p:nvGraphicFramePr>
        <p:xfrm>
          <a:off x="3600449" y="3028954"/>
          <a:ext cx="5405967" cy="28955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83991"/>
                <a:gridCol w="2177498"/>
                <a:gridCol w="1744478"/>
              </a:tblGrid>
              <a:tr h="310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Domain Controller Agent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C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Polling</a:t>
                      </a:r>
                      <a:endParaRPr kumimoji="0" 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horzOverflow="overflow"/>
                </a:tc>
              </a:tr>
              <a:tr h="165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DC Requirement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Agent is needed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Agentless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277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Target Deployment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Large deployments;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Remote DC</a:t>
                      </a:r>
                      <a:endParaRPr lang="en-CA" sz="1200" dirty="0" smtClean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Small Deployment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165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DHCP Tracking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No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277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Support for MAC terminals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Limited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May enable </a:t>
                      </a:r>
                      <a:r>
                        <a:rPr lang="en-US" sz="1200" dirty="0" err="1" smtClean="0">
                          <a:latin typeface="Arial"/>
                          <a:cs typeface="Arial"/>
                        </a:rPr>
                        <a:t>WinSecLog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165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Implementation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Complex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Easy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392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Level of Confidence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Capture all logons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Potential to miss logons if polling period is too great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3807519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038600"/>
            <a:ext cx="8229600" cy="1907645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C00000"/>
                </a:solidFill>
              </a:rPr>
              <a:t>NTLM</a:t>
            </a:r>
            <a:endParaRPr lang="en-US" sz="2000" dirty="0" smtClean="0"/>
          </a:p>
          <a:p>
            <a:r>
              <a:rPr lang="en-US" sz="2000" dirty="0" smtClean="0"/>
              <a:t>is </a:t>
            </a:r>
            <a:r>
              <a:rPr lang="en-US" sz="2000" dirty="0"/>
              <a:t>used when the MS Windows Active Directory (AD) </a:t>
            </a:r>
            <a:r>
              <a:rPr lang="en-US" sz="2000" dirty="0" smtClean="0"/>
              <a:t>domain </a:t>
            </a:r>
            <a:r>
              <a:rPr lang="en-US" sz="2000" dirty="0"/>
              <a:t>controller can not be </a:t>
            </a:r>
            <a:r>
              <a:rPr lang="en-US" sz="2000" dirty="0" smtClean="0"/>
              <a:t>contacted</a:t>
            </a:r>
          </a:p>
          <a:p>
            <a:r>
              <a:rPr lang="en-US" sz="2000" dirty="0"/>
              <a:t>browser-based method of </a:t>
            </a:r>
            <a:r>
              <a:rPr lang="en-US" sz="2000" dirty="0" smtClean="0"/>
              <a:t>authentication</a:t>
            </a:r>
          </a:p>
          <a:p>
            <a:r>
              <a:rPr lang="en-US" sz="2000" dirty="0" smtClean="0"/>
              <a:t>Option for guest or users with unsupported browsers to bypass NTLM on CLI </a:t>
            </a:r>
          </a:p>
          <a:p>
            <a:endParaRPr lang="en-US" dirty="0"/>
          </a:p>
        </p:txBody>
      </p:sp>
      <p:pic>
        <p:nvPicPr>
          <p:cNvPr id="4" name="Picture 3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22098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5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209800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4" descr="User-Green-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14600"/>
            <a:ext cx="55351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Display_Lt_v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09800"/>
            <a:ext cx="509407" cy="79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angled web p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438400"/>
            <a:ext cx="26977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urved Connector 9"/>
          <p:cNvCxnSpPr>
            <a:stCxn id="7" idx="0"/>
            <a:endCxn id="5" idx="0"/>
          </p:cNvCxnSpPr>
          <p:nvPr/>
        </p:nvCxnSpPr>
        <p:spPr bwMode="auto">
          <a:xfrm rot="5400000" flipH="1" flipV="1">
            <a:off x="3083842" y="752262"/>
            <a:ext cx="12700" cy="2915077"/>
          </a:xfrm>
          <a:prstGeom prst="curvedConnector3">
            <a:avLst>
              <a:gd name="adj1" fmla="val 180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2" name="Curved Connector 11"/>
          <p:cNvCxnSpPr>
            <a:stCxn id="5" idx="2"/>
            <a:endCxn id="7" idx="2"/>
          </p:cNvCxnSpPr>
          <p:nvPr/>
        </p:nvCxnSpPr>
        <p:spPr bwMode="auto">
          <a:xfrm rot="5400000" flipH="1">
            <a:off x="3023393" y="1606211"/>
            <a:ext cx="120900" cy="2915077"/>
          </a:xfrm>
          <a:prstGeom prst="curvedConnector3">
            <a:avLst>
              <a:gd name="adj1" fmla="val -189082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4" name="Straight Arrow Connector 13"/>
          <p:cNvCxnSpPr>
            <a:stCxn id="5" idx="3"/>
            <a:endCxn id="4" idx="1"/>
          </p:cNvCxnSpPr>
          <p:nvPr/>
        </p:nvCxnSpPr>
        <p:spPr bwMode="auto">
          <a:xfrm>
            <a:off x="5272762" y="2667000"/>
            <a:ext cx="1890038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16" name="Oval 15"/>
          <p:cNvSpPr/>
          <p:nvPr/>
        </p:nvSpPr>
        <p:spPr bwMode="auto">
          <a:xfrm>
            <a:off x="1905000" y="19812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114800" y="31242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486400" y="25146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362200" y="1371600"/>
            <a:ext cx="1981200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User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attempts </a:t>
            </a: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access to network and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gets prompted </a:t>
            </a: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by FortiGate for user credential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2133600" y="3048000"/>
            <a:ext cx="18288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Credential information is provided by browser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5334000" y="2895600"/>
            <a:ext cx="18288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FGT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queries </a:t>
            </a: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Windows AD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729144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14091" y="4038600"/>
            <a:ext cx="8172710" cy="1907645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C00000"/>
                </a:solidFill>
              </a:rPr>
              <a:t>Terminal Servers</a:t>
            </a:r>
            <a:endParaRPr lang="en-US" sz="2000" dirty="0" smtClean="0"/>
          </a:p>
          <a:p>
            <a:r>
              <a:rPr lang="en-US" sz="2000" dirty="0" smtClean="0"/>
              <a:t>Requires TS agent to be installed on terminal servers and FSSO Collector on the network</a:t>
            </a:r>
          </a:p>
          <a:p>
            <a:r>
              <a:rPr lang="en-US" sz="2000" dirty="0" smtClean="0"/>
              <a:t>Supports Citrix and Windows Terminal Server.</a:t>
            </a:r>
          </a:p>
          <a:p>
            <a:endParaRPr lang="en-US" sz="2000" dirty="0"/>
          </a:p>
        </p:txBody>
      </p:sp>
      <p:pic>
        <p:nvPicPr>
          <p:cNvPr id="5" name="Picture 4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6764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6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590800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4" descr="User-Green-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819400"/>
            <a:ext cx="55351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Display_Lt_v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590800"/>
            <a:ext cx="509407" cy="79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urved Connector 9"/>
          <p:cNvCxnSpPr>
            <a:stCxn id="8" idx="0"/>
            <a:endCxn id="19" idx="1"/>
          </p:cNvCxnSpPr>
          <p:nvPr/>
        </p:nvCxnSpPr>
        <p:spPr bwMode="auto">
          <a:xfrm rot="5400000" flipH="1" flipV="1">
            <a:off x="2222852" y="1689452"/>
            <a:ext cx="381000" cy="1421696"/>
          </a:xfrm>
          <a:prstGeom prst="curved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1" name="Curved Connector 10"/>
          <p:cNvCxnSpPr>
            <a:endCxn id="22" idx="3"/>
          </p:cNvCxnSpPr>
          <p:nvPr/>
        </p:nvCxnSpPr>
        <p:spPr bwMode="auto">
          <a:xfrm rot="10800000">
            <a:off x="3987800" y="1955800"/>
            <a:ext cx="2946400" cy="1244600"/>
          </a:xfrm>
          <a:prstGeom prst="curvedConnector3">
            <a:avLst>
              <a:gd name="adj1" fmla="val 5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3" name="Oval 12"/>
          <p:cNvSpPr/>
          <p:nvPr/>
        </p:nvSpPr>
        <p:spPr bwMode="auto">
          <a:xfrm>
            <a:off x="1752600" y="22098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24000" y="1524000"/>
            <a:ext cx="1295400" cy="685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User login to AD &amp; open terminal session </a:t>
            </a:r>
            <a:endParaRPr lang="en-US" sz="11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352800" y="2667000"/>
            <a:ext cx="1981200" cy="685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Credential information is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passed to FGT using TS agent via FSSO Collector</a:t>
            </a:r>
            <a:endParaRPr lang="en-US" sz="11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pic>
        <p:nvPicPr>
          <p:cNvPr id="19" name="Picture 18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7526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1400" y="1752600"/>
            <a:ext cx="406400" cy="406400"/>
          </a:xfrm>
          <a:prstGeom prst="rect">
            <a:avLst/>
          </a:prstGeom>
        </p:spPr>
      </p:pic>
      <p:cxnSp>
        <p:nvCxnSpPr>
          <p:cNvPr id="25" name="Curved Connector 24"/>
          <p:cNvCxnSpPr>
            <a:stCxn id="19" idx="0"/>
            <a:endCxn id="5" idx="0"/>
          </p:cNvCxnSpPr>
          <p:nvPr/>
        </p:nvCxnSpPr>
        <p:spPr bwMode="auto">
          <a:xfrm rot="5400000" flipH="1" flipV="1">
            <a:off x="4810208" y="342900"/>
            <a:ext cx="76200" cy="2743200"/>
          </a:xfrm>
          <a:prstGeom prst="curvedConnector3">
            <a:avLst>
              <a:gd name="adj1" fmla="val 40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triangle" w="med" len="med"/>
            <a:tailEnd type="triangle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2971800" y="2133600"/>
            <a:ext cx="1036698" cy="276999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TS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68902" y="2057400"/>
            <a:ext cx="1036698" cy="276999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DC</a:t>
            </a:r>
          </a:p>
        </p:txBody>
      </p:sp>
      <p:sp>
        <p:nvSpPr>
          <p:cNvPr id="14" name="Oval 13"/>
          <p:cNvSpPr/>
          <p:nvPr/>
        </p:nvSpPr>
        <p:spPr bwMode="auto">
          <a:xfrm>
            <a:off x="5257800" y="25908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36" name="Picture 35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25146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5364102" y="2895600"/>
            <a:ext cx="1036698" cy="276999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Collector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24" name="Rounded Rectangle 2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122711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Modem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824" y="3673372"/>
            <a:ext cx="632010" cy="74597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 bwMode="auto">
          <a:xfrm>
            <a:off x="4425845" y="2693127"/>
            <a:ext cx="1950889" cy="1156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Radius Accounting message with attribute-value pair that refers to </a:t>
            </a:r>
            <a:r>
              <a:rPr lang="en-US" sz="11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usergroup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 a user belongs, along with IP address info is forwarded to FortiGate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669152" y="2732224"/>
            <a:ext cx="1317347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Users get authenticated by Radius Server (</a:t>
            </a:r>
            <a:r>
              <a:rPr lang="en-US" sz="11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eg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. access control)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5503" y="1574594"/>
            <a:ext cx="6574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  <a:buClr>
                <a:srgbClr val="C00000"/>
              </a:buClr>
              <a:buSzPct val="100000"/>
            </a:pPr>
            <a:r>
              <a:rPr lang="en-US" sz="2000" b="1" kern="0" dirty="0" smtClean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Single </a:t>
            </a:r>
            <a:r>
              <a:rPr lang="en-US" sz="2000" b="1" kern="0" dirty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Sign-On </a:t>
            </a:r>
            <a:r>
              <a:rPr lang="en-US" sz="2000" b="1" kern="0" dirty="0" smtClean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with Radius </a:t>
            </a:r>
            <a:r>
              <a:rPr lang="en-US" sz="2000" b="1" kern="0" dirty="0" smtClean="0">
                <a:solidFill>
                  <a:srgbClr val="C00000"/>
                </a:solidFill>
                <a:latin typeface="Arial Narrow"/>
                <a:cs typeface="Arial Narrow"/>
              </a:rPr>
              <a:t>(</a:t>
            </a:r>
            <a:r>
              <a:rPr lang="en-US" sz="2000" b="1" kern="0" dirty="0">
                <a:solidFill>
                  <a:srgbClr val="C00000"/>
                </a:solidFill>
                <a:latin typeface="Arial Narrow"/>
                <a:cs typeface="Arial Narrow"/>
              </a:rPr>
              <a:t>RSSO) </a:t>
            </a:r>
            <a:endParaRPr lang="en-US" sz="2000" b="1" kern="0" dirty="0">
              <a:solidFill>
                <a:srgbClr val="C00000"/>
              </a:solidFill>
              <a:latin typeface="Arial Narrow"/>
              <a:ea typeface="+mn-ea"/>
              <a:cs typeface="Arial Narrow"/>
            </a:endParaRP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1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778" y="399370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305" y="2083054"/>
            <a:ext cx="735013" cy="1100138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04845" y="2462069"/>
            <a:ext cx="1036698" cy="276999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RADIUS</a:t>
            </a:r>
          </a:p>
        </p:txBody>
      </p:sp>
      <p:pic>
        <p:nvPicPr>
          <p:cNvPr id="14" name="Picture 40" descr="User-Exec-Fe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3" y="2783292"/>
            <a:ext cx="523333" cy="59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4" descr="User-Green-Male_R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13" y="3277282"/>
            <a:ext cx="523333" cy="575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6" descr="User-Silver-Female_R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12" y="2927676"/>
            <a:ext cx="528597" cy="58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2" descr="User-Exec-Male_R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99" y="2410388"/>
            <a:ext cx="523332" cy="58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Elbow Connector 20"/>
          <p:cNvCxnSpPr>
            <a:stCxn id="12" idx="3"/>
            <a:endCxn id="11" idx="0"/>
          </p:cNvCxnSpPr>
          <p:nvPr/>
        </p:nvCxnSpPr>
        <p:spPr bwMode="auto">
          <a:xfrm>
            <a:off x="4111318" y="2633123"/>
            <a:ext cx="2608554" cy="136058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7F7F7F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23" name="Elbow Connector 22"/>
          <p:cNvCxnSpPr>
            <a:stCxn id="15" idx="2"/>
            <a:endCxn id="34" idx="1"/>
          </p:cNvCxnSpPr>
          <p:nvPr/>
        </p:nvCxnSpPr>
        <p:spPr bwMode="auto">
          <a:xfrm rot="16200000" flipH="1">
            <a:off x="1085603" y="3542741"/>
            <a:ext cx="563399" cy="118444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7F7F7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>
            <a:stCxn id="11" idx="3"/>
          </p:cNvCxnSpPr>
          <p:nvPr/>
        </p:nvCxnSpPr>
        <p:spPr bwMode="auto">
          <a:xfrm>
            <a:off x="7469966" y="4462816"/>
            <a:ext cx="751611" cy="15606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34" name="Picture 33" descr="ADSL_Lt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524" y="4195206"/>
            <a:ext cx="614363" cy="44291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Elbow Connector 34"/>
          <p:cNvCxnSpPr>
            <a:stCxn id="12" idx="2"/>
          </p:cNvCxnSpPr>
          <p:nvPr/>
        </p:nvCxnSpPr>
        <p:spPr bwMode="auto">
          <a:xfrm rot="5400000">
            <a:off x="2622914" y="3075462"/>
            <a:ext cx="1013169" cy="1228628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7F7F7F"/>
            </a:solidFill>
            <a:prstDash val="dash"/>
            <a:round/>
            <a:headEnd type="arrow" w="med" len="med"/>
            <a:tailEnd type="arrow"/>
          </a:ln>
          <a:effectLst/>
        </p:spPr>
      </p:cxnSp>
      <p:sp>
        <p:nvSpPr>
          <p:cNvPr id="43" name="Oval 42"/>
          <p:cNvSpPr/>
          <p:nvPr/>
        </p:nvSpPr>
        <p:spPr bwMode="auto">
          <a:xfrm>
            <a:off x="4258558" y="248255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6810773" y="2593474"/>
            <a:ext cx="1950889" cy="152934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FortiGate uses listening agent and maps info to its own context table. When a session enters, it looks up to the table to determine its action based on identity based policies configured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576643" y="3998529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50" name="Rounded Rectangle 49"/>
          <p:cNvSpPr/>
          <p:nvPr/>
        </p:nvSpPr>
        <p:spPr bwMode="auto">
          <a:xfrm>
            <a:off x="4609031" y="2125579"/>
            <a:ext cx="1727600" cy="360948"/>
          </a:xfrm>
          <a:prstGeom prst="roundRect">
            <a:avLst>
              <a:gd name="adj" fmla="val 50000"/>
            </a:avLst>
          </a:prstGeom>
          <a:ln>
            <a:solidFill>
              <a:srgbClr val="7F7F7F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IP, usergroup_x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54" name="Straight Arrow Connector 53"/>
          <p:cNvCxnSpPr>
            <a:stCxn id="34" idx="3"/>
            <a:endCxn id="11" idx="1"/>
          </p:cNvCxnSpPr>
          <p:nvPr/>
        </p:nvCxnSpPr>
        <p:spPr bwMode="auto">
          <a:xfrm>
            <a:off x="2573887" y="4416663"/>
            <a:ext cx="3395891" cy="46153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Oval 29"/>
          <p:cNvSpPr/>
          <p:nvPr/>
        </p:nvSpPr>
        <p:spPr bwMode="auto">
          <a:xfrm>
            <a:off x="2890540" y="3460309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5682" y="4883484"/>
            <a:ext cx="7753684" cy="755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3" name="Trapezoid 62"/>
          <p:cNvSpPr/>
          <p:nvPr/>
        </p:nvSpPr>
        <p:spPr bwMode="auto">
          <a:xfrm rot="16200000">
            <a:off x="2626897" y="4191000"/>
            <a:ext cx="989260" cy="2633580"/>
          </a:xfrm>
          <a:prstGeom prst="trapezoid">
            <a:avLst>
              <a:gd name="adj" fmla="val 39286"/>
            </a:avLst>
          </a:prstGeom>
          <a:gradFill flip="none" rotWithShape="1">
            <a:gsLst>
              <a:gs pos="100000">
                <a:srgbClr val="A5ACB0">
                  <a:alpha val="50000"/>
                </a:srgbClr>
              </a:gs>
              <a:gs pos="0">
                <a:srgbClr val="FFFFFF">
                  <a:alpha val="80000"/>
                </a:srgb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43684" y="5014697"/>
            <a:ext cx="4370512" cy="987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1723065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00200"/>
            <a:ext cx="3397250" cy="107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33400" y="4495800"/>
            <a:ext cx="8229600" cy="12954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C00000"/>
                </a:solidFill>
              </a:rPr>
              <a:t>Network Access</a:t>
            </a:r>
            <a:endParaRPr lang="en-US" sz="2000" dirty="0" smtClean="0"/>
          </a:p>
          <a:p>
            <a:r>
              <a:rPr lang="en-US" sz="2000" dirty="0" smtClean="0"/>
              <a:t>Supports various network access modes: captive portal, wireless auth., 802.x</a:t>
            </a:r>
          </a:p>
          <a:p>
            <a:r>
              <a:rPr lang="en-US" sz="2000" dirty="0" smtClean="0"/>
              <a:t>Via FortiAP (per SSID), </a:t>
            </a:r>
            <a:r>
              <a:rPr lang="en-US" sz="2000" dirty="0" err="1" smtClean="0"/>
              <a:t>FortISwitch</a:t>
            </a:r>
            <a:r>
              <a:rPr lang="en-US" sz="2000" dirty="0" smtClean="0"/>
              <a:t> (per </a:t>
            </a:r>
            <a:r>
              <a:rPr lang="en-US" sz="2000" dirty="0" err="1" smtClean="0"/>
              <a:t>Vlans</a:t>
            </a:r>
            <a:r>
              <a:rPr lang="en-US" sz="2000" dirty="0" smtClean="0"/>
              <a:t>) &amp; FortiGate interfaces</a:t>
            </a:r>
          </a:p>
          <a:p>
            <a:endParaRPr lang="en-US" sz="2000" dirty="0"/>
          </a:p>
        </p:txBody>
      </p:sp>
      <p:pic>
        <p:nvPicPr>
          <p:cNvPr id="4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667000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Server_R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27432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6" name="Curved Connector 5"/>
          <p:cNvCxnSpPr/>
          <p:nvPr/>
        </p:nvCxnSpPr>
        <p:spPr bwMode="auto">
          <a:xfrm rot="5400000" flipH="1" flipV="1">
            <a:off x="6667500" y="1409700"/>
            <a:ext cx="76200" cy="2743200"/>
          </a:xfrm>
          <a:prstGeom prst="curvedConnector3">
            <a:avLst>
              <a:gd name="adj1" fmla="val 40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triangle" w="med" len="med"/>
            <a:tailEnd type="triangle"/>
          </a:ln>
          <a:effectLst/>
        </p:spPr>
      </p:cxnSp>
      <p:pic>
        <p:nvPicPr>
          <p:cNvPr id="8" name="Picture 4" descr="FortiAP_Icon_L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514600"/>
            <a:ext cx="1075578" cy="6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FortiSwitch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048000"/>
            <a:ext cx="1068294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 bwMode="auto">
          <a:xfrm>
            <a:off x="4114800" y="2590800"/>
            <a:ext cx="611187" cy="931862"/>
          </a:xfrm>
          <a:prstGeom prst="roundRect">
            <a:avLst>
              <a:gd name="adj" fmla="val 13335"/>
            </a:avLst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" name="Picture 10" descr="User-Exec-Female_Rt-s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14601"/>
            <a:ext cx="789432" cy="903224"/>
          </a:xfrm>
          <a:prstGeom prst="rect">
            <a:avLst/>
          </a:prstGeom>
        </p:spPr>
      </p:pic>
      <p:pic>
        <p:nvPicPr>
          <p:cNvPr id="12" name="Picture 11" descr="Laptop-Lt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743200"/>
            <a:ext cx="967232" cy="93167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3" name="Curved Connector 12"/>
          <p:cNvCxnSpPr>
            <a:stCxn id="12" idx="3"/>
          </p:cNvCxnSpPr>
          <p:nvPr/>
        </p:nvCxnSpPr>
        <p:spPr bwMode="auto">
          <a:xfrm flipV="1">
            <a:off x="1729232" y="2895600"/>
            <a:ext cx="1699768" cy="313436"/>
          </a:xfrm>
          <a:prstGeom prst="curvedConnector3">
            <a:avLst>
              <a:gd name="adj1" fmla="val 5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6" name="Rectangle 15"/>
          <p:cNvSpPr/>
          <p:nvPr/>
        </p:nvSpPr>
        <p:spPr bwMode="auto">
          <a:xfrm>
            <a:off x="1981200" y="3048000"/>
            <a:ext cx="1317347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Users get authenticated for network entry 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1905000" y="28956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943600" y="2590800"/>
            <a:ext cx="1447800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FGT communicates with Auth. Servers for verification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4384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800600" y="3505200"/>
            <a:ext cx="1676400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FGT becomes aware of user and may apply Identity based policies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724400" y="33528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294740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0" y="4358460"/>
            <a:ext cx="1379106" cy="3048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On-Net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403192" y="5536583"/>
            <a:ext cx="1379106" cy="3048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Off-Net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533400" y="3581400"/>
            <a:ext cx="3810000" cy="2133600"/>
          </a:xfrm>
          <a:prstGeom prst="rightArrow">
            <a:avLst>
              <a:gd name="adj1" fmla="val 55560"/>
              <a:gd name="adj2" fmla="val 36794"/>
            </a:avLst>
          </a:prstGeom>
          <a:gradFill flip="none" rotWithShape="1">
            <a:gsLst>
              <a:gs pos="99000">
                <a:schemeClr val="accent1">
                  <a:lumMod val="75000"/>
                </a:schemeClr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BottomDown"/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Sm_Branch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572000"/>
            <a:ext cx="1216152" cy="1145032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8" name="Picture 7" descr="HQ_L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65" y="2286000"/>
            <a:ext cx="1159256" cy="1827784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507669" y="1534389"/>
            <a:ext cx="4114800" cy="1710401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SSO Mobility Agent</a:t>
            </a:r>
          </a:p>
          <a:p>
            <a:r>
              <a:rPr lang="en-US" sz="2000" dirty="0" smtClean="0"/>
              <a:t>Caches credentials, so that information is passed to FortiGate seamlessly without user’s action</a:t>
            </a:r>
          </a:p>
        </p:txBody>
      </p:sp>
      <p:pic>
        <p:nvPicPr>
          <p:cNvPr id="10" name="Picture 9" descr="1U_Lt-s_x200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1257" y="2667001"/>
            <a:ext cx="1507331" cy="935831"/>
          </a:xfrm>
          <a:prstGeom prst="rect">
            <a:avLst/>
          </a:prstGeom>
        </p:spPr>
      </p:pic>
      <p:pic>
        <p:nvPicPr>
          <p:cNvPr id="11" name="Picture 10" descr="User-Exec-Female_Rt-s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044" y="3276601"/>
            <a:ext cx="789432" cy="903224"/>
          </a:xfrm>
          <a:prstGeom prst="rect">
            <a:avLst/>
          </a:prstGeom>
        </p:spPr>
      </p:pic>
      <p:pic>
        <p:nvPicPr>
          <p:cNvPr id="12" name="Picture 11" descr="Server_L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06" y="1270978"/>
            <a:ext cx="1052576" cy="136550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13" name="Freeform 12"/>
          <p:cNvSpPr/>
          <p:nvPr/>
        </p:nvSpPr>
        <p:spPr>
          <a:xfrm rot="13842887">
            <a:off x="1228215" y="2071681"/>
            <a:ext cx="1139440" cy="1910953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2881" h="912906">
                <a:moveTo>
                  <a:pt x="0" y="0"/>
                </a:moveTo>
                <a:cubicBezTo>
                  <a:pt x="300370" y="53154"/>
                  <a:pt x="951401" y="194361"/>
                  <a:pt x="1130131" y="353157"/>
                </a:cubicBezTo>
                <a:cubicBezTo>
                  <a:pt x="1308861" y="511953"/>
                  <a:pt x="1141943" y="796292"/>
                  <a:pt x="1145051" y="912906"/>
                </a:cubicBezTo>
              </a:path>
            </a:pathLst>
          </a:custGeom>
          <a:ln w="57150" cap="flat" cmpd="sng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  <a:round/>
            <a:headEnd type="none"/>
            <a:tailEnd type="stealth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 descr="User-Exec-Female_Rt-s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4953001"/>
            <a:ext cx="789432" cy="903224"/>
          </a:xfrm>
          <a:prstGeom prst="rect">
            <a:avLst/>
          </a:prstGeom>
        </p:spPr>
      </p:pic>
      <p:pic>
        <p:nvPicPr>
          <p:cNvPr id="15" name="Picture 14" descr="Laptop-L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5181600"/>
            <a:ext cx="967232" cy="93167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6" name="Picture 15" descr="Laptop-L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444" y="3581400"/>
            <a:ext cx="967232" cy="93167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17" name="Freeform 16"/>
          <p:cNvSpPr/>
          <p:nvPr/>
        </p:nvSpPr>
        <p:spPr>
          <a:xfrm rot="13842887">
            <a:off x="1528740" y="2090599"/>
            <a:ext cx="767533" cy="1609779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3941" h="943542">
                <a:moveTo>
                  <a:pt x="0" y="0"/>
                </a:moveTo>
                <a:cubicBezTo>
                  <a:pt x="439119" y="102067"/>
                  <a:pt x="803499" y="205727"/>
                  <a:pt x="982229" y="364523"/>
                </a:cubicBezTo>
                <a:cubicBezTo>
                  <a:pt x="1160959" y="523319"/>
                  <a:pt x="894295" y="826928"/>
                  <a:pt x="897403" y="943542"/>
                </a:cubicBezTo>
              </a:path>
            </a:pathLst>
          </a:custGeom>
          <a:ln w="57150" cap="flat" cmpd="sng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  <a:round/>
            <a:headEnd type="stealth"/>
            <a:tailEnd type="non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Freeform 17"/>
          <p:cNvSpPr/>
          <p:nvPr/>
        </p:nvSpPr>
        <p:spPr>
          <a:xfrm rot="4640143">
            <a:off x="1937705" y="2925707"/>
            <a:ext cx="715768" cy="1731921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977459"/>
              <a:gd name="connsiteY0" fmla="*/ 0 h 943542"/>
              <a:gd name="connsiteX1" fmla="*/ 899157 w 977459"/>
              <a:gd name="connsiteY1" fmla="*/ 363676 h 943542"/>
              <a:gd name="connsiteX2" fmla="*/ 897403 w 977459"/>
              <a:gd name="connsiteY2" fmla="*/ 943542 h 943542"/>
              <a:gd name="connsiteX0" fmla="*/ -1 w 973534"/>
              <a:gd name="connsiteY0" fmla="*/ 0 h 1015133"/>
              <a:gd name="connsiteX1" fmla="*/ 895230 w 973534"/>
              <a:gd name="connsiteY1" fmla="*/ 435267 h 1015133"/>
              <a:gd name="connsiteX2" fmla="*/ 893476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3534" h="1015133">
                <a:moveTo>
                  <a:pt x="0" y="0"/>
                </a:moveTo>
                <a:cubicBezTo>
                  <a:pt x="417683" y="143175"/>
                  <a:pt x="716501" y="276471"/>
                  <a:pt x="895231" y="435267"/>
                </a:cubicBezTo>
                <a:cubicBezTo>
                  <a:pt x="1073961" y="594063"/>
                  <a:pt x="890369" y="898519"/>
                  <a:pt x="893477" y="1015133"/>
                </a:cubicBezTo>
              </a:path>
            </a:pathLst>
          </a:custGeom>
          <a:ln w="57150" cap="flat" cmpd="sng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olid"/>
            <a:round/>
            <a:headEnd type="stealth"/>
            <a:tailEnd type="non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8" descr="Cloud-White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1" y="3505200"/>
            <a:ext cx="1264444" cy="850106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20" name="Freeform 19"/>
          <p:cNvSpPr/>
          <p:nvPr/>
        </p:nvSpPr>
        <p:spPr>
          <a:xfrm rot="4640143">
            <a:off x="3487923" y="3860807"/>
            <a:ext cx="2193216" cy="743005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977459"/>
              <a:gd name="connsiteY0" fmla="*/ 0 h 943542"/>
              <a:gd name="connsiteX1" fmla="*/ 899157 w 977459"/>
              <a:gd name="connsiteY1" fmla="*/ 363676 h 943542"/>
              <a:gd name="connsiteX2" fmla="*/ 897403 w 977459"/>
              <a:gd name="connsiteY2" fmla="*/ 943542 h 943542"/>
              <a:gd name="connsiteX0" fmla="*/ -1 w 973534"/>
              <a:gd name="connsiteY0" fmla="*/ 0 h 1015133"/>
              <a:gd name="connsiteX1" fmla="*/ 895230 w 973534"/>
              <a:gd name="connsiteY1" fmla="*/ 435267 h 1015133"/>
              <a:gd name="connsiteX2" fmla="*/ 893476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2744424"/>
              <a:gd name="connsiteY0" fmla="*/ 515465 h 600916"/>
              <a:gd name="connsiteX1" fmla="*/ 2666121 w 2744424"/>
              <a:gd name="connsiteY1" fmla="*/ 21050 h 600916"/>
              <a:gd name="connsiteX2" fmla="*/ 2664367 w 2744424"/>
              <a:gd name="connsiteY2" fmla="*/ 600916 h 600916"/>
              <a:gd name="connsiteX0" fmla="*/ 0 w 2664367"/>
              <a:gd name="connsiteY0" fmla="*/ 594629 h 680080"/>
              <a:gd name="connsiteX1" fmla="*/ 1756244 w 2664367"/>
              <a:gd name="connsiteY1" fmla="*/ 19304 h 680080"/>
              <a:gd name="connsiteX2" fmla="*/ 2664367 w 2664367"/>
              <a:gd name="connsiteY2" fmla="*/ 680080 h 680080"/>
              <a:gd name="connsiteX0" fmla="*/ 0 w 2852298"/>
              <a:gd name="connsiteY0" fmla="*/ 594629 h 610492"/>
              <a:gd name="connsiteX1" fmla="*/ 1756244 w 2852298"/>
              <a:gd name="connsiteY1" fmla="*/ 19304 h 610492"/>
              <a:gd name="connsiteX2" fmla="*/ 2852298 w 2852298"/>
              <a:gd name="connsiteY2" fmla="*/ 575927 h 610492"/>
              <a:gd name="connsiteX0" fmla="*/ 0 w 2852298"/>
              <a:gd name="connsiteY0" fmla="*/ 489106 h 506968"/>
              <a:gd name="connsiteX1" fmla="*/ 1532938 w 2852298"/>
              <a:gd name="connsiteY1" fmla="*/ 21706 h 506968"/>
              <a:gd name="connsiteX2" fmla="*/ 2852298 w 2852298"/>
              <a:gd name="connsiteY2" fmla="*/ 470404 h 506968"/>
              <a:gd name="connsiteX0" fmla="*/ 0 w 2852298"/>
              <a:gd name="connsiteY0" fmla="*/ 467400 h 492119"/>
              <a:gd name="connsiteX1" fmla="*/ 1532938 w 2852298"/>
              <a:gd name="connsiteY1" fmla="*/ 0 h 492119"/>
              <a:gd name="connsiteX2" fmla="*/ 2852298 w 2852298"/>
              <a:gd name="connsiteY2" fmla="*/ 448698 h 492119"/>
              <a:gd name="connsiteX0" fmla="*/ 0 w 2852298"/>
              <a:gd name="connsiteY0" fmla="*/ 474790 h 499509"/>
              <a:gd name="connsiteX1" fmla="*/ 1532938 w 2852298"/>
              <a:gd name="connsiteY1" fmla="*/ 7390 h 499509"/>
              <a:gd name="connsiteX2" fmla="*/ 2852298 w 2852298"/>
              <a:gd name="connsiteY2" fmla="*/ 456088 h 499509"/>
              <a:gd name="connsiteX0" fmla="*/ 0 w 2879269"/>
              <a:gd name="connsiteY0" fmla="*/ 558544 h 580349"/>
              <a:gd name="connsiteX1" fmla="*/ 1559909 w 2879269"/>
              <a:gd name="connsiteY1" fmla="*/ 7390 h 580349"/>
              <a:gd name="connsiteX2" fmla="*/ 2879269 w 2879269"/>
              <a:gd name="connsiteY2" fmla="*/ 456088 h 580349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983048"/>
              <a:gd name="connsiteY0" fmla="*/ 431110 h 456088"/>
              <a:gd name="connsiteX1" fmla="*/ 1663688 w 2983048"/>
              <a:gd name="connsiteY1" fmla="*/ 7390 h 456088"/>
              <a:gd name="connsiteX2" fmla="*/ 2983048 w 2983048"/>
              <a:gd name="connsiteY2" fmla="*/ 456088 h 456088"/>
              <a:gd name="connsiteX0" fmla="*/ 0 w 2983048"/>
              <a:gd name="connsiteY0" fmla="*/ 410521 h 435499"/>
              <a:gd name="connsiteX1" fmla="*/ 1652765 w 2983048"/>
              <a:gd name="connsiteY1" fmla="*/ 7752 h 435499"/>
              <a:gd name="connsiteX2" fmla="*/ 2983048 w 2983048"/>
              <a:gd name="connsiteY2" fmla="*/ 435499 h 435499"/>
              <a:gd name="connsiteX0" fmla="*/ 0 w 2983048"/>
              <a:gd name="connsiteY0" fmla="*/ 410521 h 435499"/>
              <a:gd name="connsiteX1" fmla="*/ 1652765 w 2983048"/>
              <a:gd name="connsiteY1" fmla="*/ 7752 h 435499"/>
              <a:gd name="connsiteX2" fmla="*/ 2983048 w 2983048"/>
              <a:gd name="connsiteY2" fmla="*/ 435499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3048" h="435499">
                <a:moveTo>
                  <a:pt x="0" y="410521"/>
                </a:moveTo>
                <a:cubicBezTo>
                  <a:pt x="349401" y="108057"/>
                  <a:pt x="1123192" y="8051"/>
                  <a:pt x="1652765" y="7752"/>
                </a:cubicBezTo>
                <a:cubicBezTo>
                  <a:pt x="2182704" y="-58540"/>
                  <a:pt x="2979940" y="318885"/>
                  <a:pt x="2983048" y="435499"/>
                </a:cubicBezTo>
              </a:path>
            </a:pathLst>
          </a:custGeom>
          <a:ln w="57150" cap="flat" cmpd="sng">
            <a:solidFill>
              <a:srgbClr val="33719D"/>
            </a:solidFill>
            <a:prstDash val="solid"/>
            <a:round/>
            <a:headEnd type="stealth"/>
            <a:tailEnd type="non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9200" y="3962400"/>
            <a:ext cx="304800" cy="304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4800" y="5638800"/>
            <a:ext cx="304800" cy="304800"/>
          </a:xfrm>
          <a:prstGeom prst="rect">
            <a:avLst/>
          </a:prstGeom>
        </p:spPr>
      </p:pic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5562600" y="3504556"/>
            <a:ext cx="3581400" cy="228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3038" indent="-1730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3550" indent="-176213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747713" indent="-169863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139825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4922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19494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4066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8638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3210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chemeClr val="accent4"/>
              </a:buClr>
            </a:pPr>
            <a:r>
              <a:rPr lang="en-US" sz="2000" dirty="0" smtClean="0">
                <a:latin typeface="Arial Narrow"/>
                <a:cs typeface="Arial Narrow"/>
              </a:rPr>
              <a:t>Eliminates the additional user identification prompt from FortiGate</a:t>
            </a:r>
          </a:p>
          <a:p>
            <a:r>
              <a:rPr lang="en-US" sz="2000" dirty="0">
                <a:latin typeface="Arial Narrow"/>
                <a:cs typeface="Arial Narrow"/>
              </a:rPr>
              <a:t>W</a:t>
            </a:r>
            <a:r>
              <a:rPr lang="en-US" sz="2000" dirty="0" smtClean="0">
                <a:latin typeface="Arial Narrow"/>
                <a:cs typeface="Arial Narrow"/>
              </a:rPr>
              <a:t>orks on AD environment on both On-net &amp; </a:t>
            </a:r>
            <a:r>
              <a:rPr lang="en-US" sz="2000" dirty="0">
                <a:latin typeface="Arial Narrow"/>
                <a:cs typeface="Arial Narrow"/>
              </a:rPr>
              <a:t>O</a:t>
            </a:r>
            <a:r>
              <a:rPr lang="en-US" sz="2000" dirty="0" smtClean="0">
                <a:latin typeface="Arial Narrow"/>
                <a:cs typeface="Arial Narrow"/>
              </a:rPr>
              <a:t>ff-net, also NTLM</a:t>
            </a:r>
          </a:p>
          <a:p>
            <a:pPr marL="0" indent="0">
              <a:buNone/>
            </a:pPr>
            <a:endParaRPr lang="en-US" sz="2000" dirty="0" smtClean="0"/>
          </a:p>
        </p:txBody>
      </p:sp>
      <p:pic>
        <p:nvPicPr>
          <p:cNvPr id="24" name="Picture 23" descr="Fortinet_Shield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5715000"/>
            <a:ext cx="367132" cy="464809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25" name="Picture 24" descr="Fortinet_Shield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4107191"/>
            <a:ext cx="367132" cy="464809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26" name="Freeform 25"/>
          <p:cNvSpPr/>
          <p:nvPr/>
        </p:nvSpPr>
        <p:spPr>
          <a:xfrm rot="20552134">
            <a:off x="2859486" y="2137862"/>
            <a:ext cx="345804" cy="621824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977459"/>
              <a:gd name="connsiteY0" fmla="*/ 0 h 943542"/>
              <a:gd name="connsiteX1" fmla="*/ 899157 w 977459"/>
              <a:gd name="connsiteY1" fmla="*/ 363676 h 943542"/>
              <a:gd name="connsiteX2" fmla="*/ 897403 w 977459"/>
              <a:gd name="connsiteY2" fmla="*/ 943542 h 943542"/>
              <a:gd name="connsiteX0" fmla="*/ -1 w 973534"/>
              <a:gd name="connsiteY0" fmla="*/ 0 h 1015133"/>
              <a:gd name="connsiteX1" fmla="*/ 895230 w 973534"/>
              <a:gd name="connsiteY1" fmla="*/ 435267 h 1015133"/>
              <a:gd name="connsiteX2" fmla="*/ 893476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893476"/>
              <a:gd name="connsiteY0" fmla="*/ 0 h 1015133"/>
              <a:gd name="connsiteX1" fmla="*/ 674355 w 893476"/>
              <a:gd name="connsiteY1" fmla="*/ 495071 h 1015133"/>
              <a:gd name="connsiteX2" fmla="*/ 893477 w 893476"/>
              <a:gd name="connsiteY2" fmla="*/ 1015133 h 101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3476" h="1015133">
                <a:moveTo>
                  <a:pt x="0" y="0"/>
                </a:moveTo>
                <a:cubicBezTo>
                  <a:pt x="417683" y="143175"/>
                  <a:pt x="495625" y="336275"/>
                  <a:pt x="674355" y="495071"/>
                </a:cubicBezTo>
                <a:cubicBezTo>
                  <a:pt x="853085" y="653867"/>
                  <a:pt x="890369" y="898519"/>
                  <a:pt x="893477" y="1015133"/>
                </a:cubicBezTo>
              </a:path>
            </a:pathLst>
          </a:custGeom>
          <a:ln w="57150" cap="flat" cmpd="sng">
            <a:solidFill>
              <a:srgbClr val="33719D"/>
            </a:solidFill>
            <a:prstDash val="sysDash"/>
            <a:round/>
            <a:headEnd type="triangle"/>
            <a:tailEnd type="triangle" w="med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604979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Guest Access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125383" cy="4794780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Temporary user Provisioning &amp; Access</a:t>
            </a:r>
          </a:p>
          <a:p>
            <a:r>
              <a:rPr lang="en-US" sz="2000" dirty="0"/>
              <a:t>Allow non-IT staff to create Guest </a:t>
            </a:r>
            <a:r>
              <a:rPr lang="en-US" sz="2000" dirty="0" smtClean="0"/>
              <a:t>account via web portal</a:t>
            </a:r>
          </a:p>
          <a:p>
            <a:pPr lvl="1"/>
            <a:r>
              <a:rPr lang="en-US" sz="1800" dirty="0"/>
              <a:t>Specialized admin-id for guest access </a:t>
            </a:r>
            <a:r>
              <a:rPr lang="en-US" sz="1800" dirty="0" smtClean="0"/>
              <a:t>management</a:t>
            </a:r>
            <a:endParaRPr lang="en-US" sz="1800" dirty="0"/>
          </a:p>
          <a:p>
            <a:r>
              <a:rPr lang="en-US" sz="2000" dirty="0"/>
              <a:t>Assign Time quota, generate temp password</a:t>
            </a:r>
            <a:r>
              <a:rPr lang="en-US" sz="2000" dirty="0" smtClean="0"/>
              <a:t>,</a:t>
            </a:r>
          </a:p>
          <a:p>
            <a:r>
              <a:rPr lang="en-US" sz="2000" dirty="0"/>
              <a:t>Distribute guest credentials by printing, email or SMS</a:t>
            </a:r>
          </a:p>
          <a:p>
            <a:r>
              <a:rPr lang="en-US" sz="2000" dirty="0"/>
              <a:t>Batch guest users </a:t>
            </a:r>
            <a:r>
              <a:rPr lang="en-US" sz="2000" dirty="0" smtClean="0"/>
              <a:t>creation option</a:t>
            </a:r>
            <a:endParaRPr lang="en-US" sz="2000" dirty="0"/>
          </a:p>
          <a:p>
            <a:endParaRPr lang="en-US" sz="18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8041" y="3117744"/>
            <a:ext cx="3658594" cy="2502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16207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Harvest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4773082"/>
            <a:ext cx="8348133" cy="129116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>
                <a:solidFill>
                  <a:schemeClr val="accent4"/>
                </a:solidFill>
              </a:rPr>
              <a:t>Email Harvesting </a:t>
            </a:r>
            <a:endParaRPr lang="en-US" sz="2000" b="1" dirty="0" smtClean="0">
              <a:solidFill>
                <a:schemeClr val="accent4"/>
              </a:solidFill>
            </a:endParaRPr>
          </a:p>
          <a:p>
            <a:r>
              <a:rPr lang="en-US" sz="2000" dirty="0"/>
              <a:t>Policy intercepting sessions until users provide valid email address</a:t>
            </a:r>
          </a:p>
          <a:p>
            <a:r>
              <a:rPr lang="en-US" sz="2000" dirty="0"/>
              <a:t>Useful in some areas to harvest email and provide some low-quality free </a:t>
            </a:r>
            <a:r>
              <a:rPr lang="en-US" sz="2000" dirty="0" err="1"/>
              <a:t>WiFi</a:t>
            </a:r>
            <a:r>
              <a:rPr lang="en-US" sz="2000" dirty="0"/>
              <a:t> access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/>
          <a:srcRect l="11597" t="9643"/>
          <a:stretch/>
        </p:blipFill>
        <p:spPr bwMode="auto">
          <a:xfrm>
            <a:off x="1661584" y="1474586"/>
            <a:ext cx="6512114" cy="2832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52860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8028189"/>
              </p:ext>
            </p:extLst>
          </p:nvPr>
        </p:nvGraphicFramePr>
        <p:xfrm>
          <a:off x="440801" y="1344654"/>
          <a:ext cx="3987266" cy="2086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Identification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&amp; OS Fingerprinting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Classification &amp;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Contextual Device Information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Based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Policies using Device/Device Group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820718" y="1432769"/>
            <a:ext cx="4124908" cy="223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Identify device type to add into contextual information for better visibility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Enforce policies based on device types or devices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Allow organization to embrace BYOD environment securely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59318" y="5711451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Device Group List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76" y="3801533"/>
            <a:ext cx="4315908" cy="1775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720693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7183" y="3810529"/>
            <a:ext cx="267176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pitchFamily="-65" charset="0"/>
              <a:buNone/>
              <a:defRPr/>
            </a:pPr>
            <a:r>
              <a:rPr lang="en-US" sz="16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Identity Policies</a:t>
            </a:r>
          </a:p>
        </p:txBody>
      </p:sp>
      <p:sp>
        <p:nvSpPr>
          <p:cNvPr id="10" name="Pentagon 39"/>
          <p:cNvSpPr>
            <a:spLocks noChangeArrowheads="1"/>
          </p:cNvSpPr>
          <p:nvPr/>
        </p:nvSpPr>
        <p:spPr bwMode="auto">
          <a:xfrm>
            <a:off x="5285846" y="2215091"/>
            <a:ext cx="2673350" cy="900113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2" name="Pentagon 40"/>
          <p:cNvSpPr>
            <a:spLocks noChangeArrowheads="1"/>
          </p:cNvSpPr>
          <p:nvPr/>
        </p:nvSpPr>
        <p:spPr bwMode="auto">
          <a:xfrm>
            <a:off x="3072871" y="2219854"/>
            <a:ext cx="2671762" cy="898525"/>
          </a:xfrm>
          <a:prstGeom prst="homePlate">
            <a:avLst>
              <a:gd name="adj" fmla="val 50026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3" name="Pentagon 41"/>
          <p:cNvSpPr>
            <a:spLocks noChangeArrowheads="1"/>
          </p:cNvSpPr>
          <p:nvPr/>
        </p:nvSpPr>
        <p:spPr bwMode="auto">
          <a:xfrm>
            <a:off x="899583" y="2223029"/>
            <a:ext cx="2673350" cy="895350"/>
          </a:xfrm>
          <a:prstGeom prst="homePlate">
            <a:avLst>
              <a:gd name="adj" fmla="val 50026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1155171" y="2502429"/>
            <a:ext cx="22034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Device Identification</a:t>
            </a:r>
          </a:p>
        </p:txBody>
      </p:sp>
      <p:sp>
        <p:nvSpPr>
          <p:cNvPr id="15" name="TextBox 42"/>
          <p:cNvSpPr txBox="1">
            <a:spLocks noChangeArrowheads="1"/>
          </p:cNvSpPr>
          <p:nvPr/>
        </p:nvSpPr>
        <p:spPr bwMode="auto">
          <a:xfrm>
            <a:off x="3658658" y="2504016"/>
            <a:ext cx="1917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Access Control</a:t>
            </a:r>
          </a:p>
        </p:txBody>
      </p:sp>
      <p:sp>
        <p:nvSpPr>
          <p:cNvPr id="16" name="TextBox 43"/>
          <p:cNvSpPr txBox="1">
            <a:spLocks noChangeArrowheads="1"/>
          </p:cNvSpPr>
          <p:nvPr/>
        </p:nvSpPr>
        <p:spPr bwMode="auto">
          <a:xfrm>
            <a:off x="5870046" y="2502429"/>
            <a:ext cx="19192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Security Application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47758" y="3810529"/>
            <a:ext cx="267176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pitchFamily="-65" charset="0"/>
              <a:buNone/>
              <a:defRPr/>
            </a:pPr>
            <a:r>
              <a:rPr lang="en-US" sz="16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UTM Profiles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0680" y="3858230"/>
            <a:ext cx="304800" cy="203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0680" y="4173866"/>
            <a:ext cx="304800" cy="203200"/>
          </a:xfrm>
          <a:prstGeom prst="rect">
            <a:avLst/>
          </a:prstGeom>
        </p:spPr>
      </p:pic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678921" y="1683279"/>
            <a:ext cx="7454900" cy="162718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15958" y="3869845"/>
            <a:ext cx="204567" cy="2888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45529" y="3867933"/>
            <a:ext cx="204567" cy="288801"/>
          </a:xfrm>
          <a:prstGeom prst="rect">
            <a:avLst/>
          </a:prstGeom>
        </p:spPr>
      </p:pic>
      <p:cxnSp>
        <p:nvCxnSpPr>
          <p:cNvPr id="23" name="Straight Connector 22"/>
          <p:cNvCxnSpPr>
            <a:endCxn id="13" idx="2"/>
          </p:cNvCxnSpPr>
          <p:nvPr/>
        </p:nvCxnSpPr>
        <p:spPr bwMode="auto">
          <a:xfrm flipV="1">
            <a:off x="2012421" y="3118379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flipV="1">
            <a:off x="4471458" y="3118379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flipV="1">
            <a:off x="6684433" y="3140604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26" name="Pentagon 39"/>
          <p:cNvSpPr>
            <a:spLocks noChangeArrowheads="1"/>
          </p:cNvSpPr>
          <p:nvPr/>
        </p:nvSpPr>
        <p:spPr bwMode="auto">
          <a:xfrm>
            <a:off x="893233" y="1813454"/>
            <a:ext cx="7061200" cy="3254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3387196" y="1835679"/>
            <a:ext cx="19192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1">
                <a:latin typeface="Helvetica 55 Roman" charset="0"/>
                <a:cs typeface="Helvetica 55 Roman" charset="0"/>
              </a:rPr>
              <a:t>Awareness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94833" y="3791479"/>
            <a:ext cx="2360613" cy="9294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6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Agentless</a:t>
            </a:r>
            <a:endParaRPr lang="en-US" sz="16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6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Agent based</a:t>
            </a:r>
            <a:endParaRPr lang="en-US" sz="16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endParaRPr lang="en-US" sz="16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4773082"/>
            <a:ext cx="8348133" cy="129116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Securing BYOD environment</a:t>
            </a:r>
          </a:p>
          <a:p>
            <a:r>
              <a:rPr lang="en-US" sz="2000" dirty="0" smtClean="0"/>
              <a:t>Identifying device/device types to apply appropriate policy enforcements </a:t>
            </a:r>
          </a:p>
          <a:p>
            <a:r>
              <a:rPr lang="en-US" sz="2000" dirty="0" smtClean="0"/>
              <a:t>Additional control beyond traditional Windows AD environment</a:t>
            </a:r>
            <a:endParaRPr lang="en-US" sz="2000" dirty="0"/>
          </a:p>
        </p:txBody>
      </p:sp>
      <p:pic>
        <p:nvPicPr>
          <p:cNvPr id="3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9990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Dashboard &amp; </a:t>
            </a:r>
            <a:r>
              <a:rPr lang="en-US" dirty="0" smtClean="0"/>
              <a:t>Widgets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82475" y="5154934"/>
            <a:ext cx="8361525" cy="903997"/>
          </a:xfrm>
        </p:spPr>
        <p:txBody>
          <a:bodyPr numCol="2"/>
          <a:lstStyle/>
          <a:p>
            <a:r>
              <a:rPr lang="en-US" sz="2000" dirty="0"/>
              <a:t>Quick look into </a:t>
            </a:r>
            <a:r>
              <a:rPr lang="en-US" sz="2000" dirty="0" smtClean="0"/>
              <a:t>system, threat </a:t>
            </a:r>
            <a:r>
              <a:rPr lang="en-US" sz="2000" dirty="0"/>
              <a:t>and network status</a:t>
            </a:r>
          </a:p>
          <a:p>
            <a:r>
              <a:rPr lang="en-US" sz="2000" dirty="0" smtClean="0"/>
              <a:t>Customizable</a:t>
            </a:r>
          </a:p>
          <a:p>
            <a:r>
              <a:rPr lang="en-US" sz="2000" dirty="0" smtClean="0"/>
              <a:t>Built-in CLI access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934" y="1513019"/>
            <a:ext cx="5812209" cy="3012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55236" y="4668584"/>
            <a:ext cx="2175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Dashboard with Widgets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671" y="2467000"/>
            <a:ext cx="2705696" cy="1554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3905913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436440"/>
            <a:ext cx="8229600" cy="1778658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Identification Techniques</a:t>
            </a:r>
          </a:p>
          <a:p>
            <a:r>
              <a:rPr lang="en-US" sz="2000" dirty="0" smtClean="0"/>
              <a:t>Agentless</a:t>
            </a:r>
          </a:p>
          <a:p>
            <a:pPr lvl="1"/>
            <a:r>
              <a:rPr lang="en-US" sz="1600" dirty="0" smtClean="0"/>
              <a:t>TCP Fingerprinting</a:t>
            </a:r>
          </a:p>
          <a:p>
            <a:pPr lvl="1"/>
            <a:r>
              <a:rPr lang="en-US" sz="1600" dirty="0" smtClean="0"/>
              <a:t>MAC address </a:t>
            </a:r>
            <a:r>
              <a:rPr lang="en-US" sz="1600" dirty="0"/>
              <a:t>vendor </a:t>
            </a:r>
            <a:r>
              <a:rPr lang="en-US" sz="1600" dirty="0" smtClean="0"/>
              <a:t>codes</a:t>
            </a:r>
          </a:p>
          <a:p>
            <a:pPr lvl="1"/>
            <a:r>
              <a:rPr lang="en-US" sz="1600" dirty="0" smtClean="0"/>
              <a:t>Requires “direct” connectivity to FortiGate</a:t>
            </a:r>
          </a:p>
          <a:p>
            <a:endParaRPr lang="en-US" sz="1800" dirty="0"/>
          </a:p>
          <a:p>
            <a:r>
              <a:rPr lang="en-US" sz="2000" dirty="0" smtClean="0"/>
              <a:t>Agent Based</a:t>
            </a:r>
          </a:p>
          <a:p>
            <a:pPr lvl="1"/>
            <a:r>
              <a:rPr lang="en-US" sz="1600" dirty="0" smtClean="0"/>
              <a:t>Uses FortiClient</a:t>
            </a:r>
          </a:p>
          <a:p>
            <a:pPr lvl="1"/>
            <a:r>
              <a:rPr lang="en-US" sz="1600" dirty="0"/>
              <a:t> Location &amp; Infrastructure Independent</a:t>
            </a:r>
          </a:p>
          <a:p>
            <a:pPr marL="287337" lvl="1" indent="0">
              <a:buNone/>
            </a:pPr>
            <a:endParaRPr lang="en-US" sz="1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Identification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Cloud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2033" y="2126721"/>
            <a:ext cx="1660525" cy="111760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 bwMode="auto">
          <a:xfrm flipH="1">
            <a:off x="4403196" y="3666596"/>
            <a:ext cx="0" cy="54133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4871" y="3534833"/>
            <a:ext cx="1258887" cy="847725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omput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6146" y="3930121"/>
            <a:ext cx="447675" cy="668337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omput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0158" y="3930121"/>
            <a:ext cx="447675" cy="668337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4171" y="3942821"/>
            <a:ext cx="447675" cy="668337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Cloud-Blu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158" y="2244196"/>
            <a:ext cx="1258888" cy="8397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7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458" y="2163233"/>
            <a:ext cx="149383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9"/>
          <p:cNvCxnSpPr>
            <a:cxnSpLocks noChangeShapeType="1"/>
            <a:stCxn id="14" idx="3"/>
            <a:endCxn id="13" idx="1"/>
          </p:cNvCxnSpPr>
          <p:nvPr/>
        </p:nvCxnSpPr>
        <p:spPr bwMode="auto">
          <a:xfrm flipV="1">
            <a:off x="5203296" y="2664883"/>
            <a:ext cx="1439862" cy="2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20"/>
          <p:cNvCxnSpPr>
            <a:cxnSpLocks noChangeShapeType="1"/>
            <a:stCxn id="14" idx="2"/>
            <a:endCxn id="9" idx="0"/>
          </p:cNvCxnSpPr>
          <p:nvPr/>
        </p:nvCxnSpPr>
        <p:spPr bwMode="auto">
          <a:xfrm>
            <a:off x="4455583" y="3209396"/>
            <a:ext cx="9525" cy="325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6849533" y="3241146"/>
            <a:ext cx="8270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INTERNET</a:t>
            </a: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4595283" y="3288771"/>
            <a:ext cx="4619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DMZ</a:t>
            </a:r>
          </a:p>
        </p:txBody>
      </p:sp>
      <p:sp>
        <p:nvSpPr>
          <p:cNvPr id="19" name="Freeform 18"/>
          <p:cNvSpPr/>
          <p:nvPr/>
        </p:nvSpPr>
        <p:spPr>
          <a:xfrm>
            <a:off x="2961746" y="2223558"/>
            <a:ext cx="1417637" cy="1520825"/>
          </a:xfrm>
          <a:custGeom>
            <a:avLst/>
            <a:gdLst>
              <a:gd name="connsiteX0" fmla="*/ 0 w 3110846"/>
              <a:gd name="connsiteY0" fmla="*/ 0 h 1521427"/>
              <a:gd name="connsiteX1" fmla="*/ 820149 w 3110846"/>
              <a:gd name="connsiteY1" fmla="*/ 291055 h 1521427"/>
              <a:gd name="connsiteX2" fmla="*/ 2090057 w 3110846"/>
              <a:gd name="connsiteY2" fmla="*/ 436583 h 1521427"/>
              <a:gd name="connsiteX3" fmla="*/ 3016032 w 3110846"/>
              <a:gd name="connsiteY3" fmla="*/ 436583 h 1521427"/>
              <a:gd name="connsiteX4" fmla="*/ 3095401 w 3110846"/>
              <a:gd name="connsiteY4" fmla="*/ 1521427 h 1521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0846" h="1521427">
                <a:moveTo>
                  <a:pt x="0" y="0"/>
                </a:moveTo>
                <a:cubicBezTo>
                  <a:pt x="235903" y="109145"/>
                  <a:pt x="471806" y="218291"/>
                  <a:pt x="820149" y="291055"/>
                </a:cubicBezTo>
                <a:cubicBezTo>
                  <a:pt x="1168492" y="363819"/>
                  <a:pt x="1724077" y="412328"/>
                  <a:pt x="2090057" y="436583"/>
                </a:cubicBezTo>
                <a:cubicBezTo>
                  <a:pt x="2456037" y="460838"/>
                  <a:pt x="2848475" y="255776"/>
                  <a:pt x="3016032" y="436583"/>
                </a:cubicBezTo>
                <a:cubicBezTo>
                  <a:pt x="3183589" y="617390"/>
                  <a:pt x="3073354" y="1325185"/>
                  <a:pt x="3095401" y="1521427"/>
                </a:cubicBezTo>
              </a:path>
            </a:pathLst>
          </a:custGeom>
          <a:ln w="38100" cmpd="sng">
            <a:solidFill>
              <a:schemeClr val="accent5">
                <a:lumMod val="75000"/>
              </a:schemeClr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20" name="Freeform 24"/>
          <p:cNvSpPr>
            <a:spLocks/>
          </p:cNvSpPr>
          <p:nvPr/>
        </p:nvSpPr>
        <p:spPr bwMode="auto">
          <a:xfrm>
            <a:off x="3860271" y="2104496"/>
            <a:ext cx="3940175" cy="555625"/>
          </a:xfrm>
          <a:custGeom>
            <a:avLst/>
            <a:gdLst>
              <a:gd name="T0" fmla="*/ 0 w 3254140"/>
              <a:gd name="T1" fmla="*/ 4216962 h 489503"/>
              <a:gd name="T2" fmla="*/ 858635 w 3254140"/>
              <a:gd name="T3" fmla="*/ 3077250 h 489503"/>
              <a:gd name="T4" fmla="*/ 1717273 w 3254140"/>
              <a:gd name="T5" fmla="*/ 2849307 h 489503"/>
              <a:gd name="T6" fmla="*/ 1885936 w 3254140"/>
              <a:gd name="T7" fmla="*/ 0 h 4895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54140" h="489503">
                <a:moveTo>
                  <a:pt x="0" y="489503"/>
                </a:moveTo>
                <a:cubicBezTo>
                  <a:pt x="493853" y="436584"/>
                  <a:pt x="987707" y="383665"/>
                  <a:pt x="1481560" y="357205"/>
                </a:cubicBezTo>
                <a:cubicBezTo>
                  <a:pt x="1975413" y="330745"/>
                  <a:pt x="2667689" y="390279"/>
                  <a:pt x="2963119" y="330745"/>
                </a:cubicBezTo>
                <a:cubicBezTo>
                  <a:pt x="3258549" y="271211"/>
                  <a:pt x="3205637" y="52919"/>
                  <a:pt x="3254140" y="0"/>
                </a:cubicBezTo>
              </a:path>
            </a:pathLst>
          </a:custGeom>
          <a:noFill/>
          <a:ln w="38100" cmpd="sng">
            <a:solidFill>
              <a:srgbClr val="33719D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21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933" y="3263371"/>
            <a:ext cx="555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683" y="3644371"/>
            <a:ext cx="52705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Freeform 22"/>
          <p:cNvSpPr/>
          <p:nvPr/>
        </p:nvSpPr>
        <p:spPr>
          <a:xfrm>
            <a:off x="2961746" y="2672821"/>
            <a:ext cx="4743450" cy="463550"/>
          </a:xfrm>
          <a:custGeom>
            <a:avLst/>
            <a:gdLst>
              <a:gd name="connsiteX0" fmla="*/ 0 w 6098204"/>
              <a:gd name="connsiteY0" fmla="*/ 396960 h 463109"/>
              <a:gd name="connsiteX1" fmla="*/ 939203 w 6098204"/>
              <a:gd name="connsiteY1" fmla="*/ 66215 h 463109"/>
              <a:gd name="connsiteX2" fmla="*/ 1521244 w 6098204"/>
              <a:gd name="connsiteY2" fmla="*/ 66215 h 463109"/>
              <a:gd name="connsiteX3" fmla="*/ 2592729 w 6098204"/>
              <a:gd name="connsiteY3" fmla="*/ 92674 h 463109"/>
              <a:gd name="connsiteX4" fmla="*/ 3346737 w 6098204"/>
              <a:gd name="connsiteY4" fmla="*/ 66215 h 463109"/>
              <a:gd name="connsiteX5" fmla="*/ 4563732 w 6098204"/>
              <a:gd name="connsiteY5" fmla="*/ 66 h 463109"/>
              <a:gd name="connsiteX6" fmla="*/ 5502935 w 6098204"/>
              <a:gd name="connsiteY6" fmla="*/ 79445 h 463109"/>
              <a:gd name="connsiteX7" fmla="*/ 6098204 w 6098204"/>
              <a:gd name="connsiteY7" fmla="*/ 463109 h 46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8204" h="463109">
                <a:moveTo>
                  <a:pt x="0" y="396960"/>
                </a:moveTo>
                <a:cubicBezTo>
                  <a:pt x="342831" y="259149"/>
                  <a:pt x="685662" y="121339"/>
                  <a:pt x="939203" y="66215"/>
                </a:cubicBezTo>
                <a:cubicBezTo>
                  <a:pt x="1192744" y="11091"/>
                  <a:pt x="1245656" y="61805"/>
                  <a:pt x="1521244" y="66215"/>
                </a:cubicBezTo>
                <a:lnTo>
                  <a:pt x="2592729" y="92674"/>
                </a:lnTo>
                <a:cubicBezTo>
                  <a:pt x="2896978" y="92674"/>
                  <a:pt x="3346737" y="66215"/>
                  <a:pt x="3346737" y="66215"/>
                </a:cubicBezTo>
                <a:cubicBezTo>
                  <a:pt x="3675237" y="50780"/>
                  <a:pt x="4204366" y="-2139"/>
                  <a:pt x="4563732" y="66"/>
                </a:cubicBezTo>
                <a:cubicBezTo>
                  <a:pt x="4923098" y="2271"/>
                  <a:pt x="5247190" y="2271"/>
                  <a:pt x="5502935" y="79445"/>
                </a:cubicBezTo>
                <a:cubicBezTo>
                  <a:pt x="5758680" y="156619"/>
                  <a:pt x="5998993" y="396960"/>
                  <a:pt x="6098204" y="463109"/>
                </a:cubicBezTo>
              </a:path>
            </a:pathLst>
          </a:custGeom>
          <a:ln w="38100" cmpd="sng">
            <a:solidFill>
              <a:schemeClr val="accent6">
                <a:lumMod val="75000"/>
              </a:schemeClr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24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496" y="2515658"/>
            <a:ext cx="53340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858" y="1350433"/>
            <a:ext cx="777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821" y="2874433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3271" y="1583796"/>
            <a:ext cx="822325" cy="63817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Freeform 27"/>
          <p:cNvSpPr/>
          <p:nvPr/>
        </p:nvSpPr>
        <p:spPr>
          <a:xfrm>
            <a:off x="4590521" y="2252133"/>
            <a:ext cx="2601912" cy="1485900"/>
          </a:xfrm>
          <a:custGeom>
            <a:avLst/>
            <a:gdLst>
              <a:gd name="connsiteX0" fmla="*/ 2105696 w 2605759"/>
              <a:gd name="connsiteY0" fmla="*/ 0 h 1486097"/>
              <a:gd name="connsiteX1" fmla="*/ 2605627 w 2605759"/>
              <a:gd name="connsiteY1" fmla="*/ 310730 h 1486097"/>
              <a:gd name="connsiteX2" fmla="*/ 2065161 w 2605759"/>
              <a:gd name="connsiteY2" fmla="*/ 634969 h 1486097"/>
              <a:gd name="connsiteX3" fmla="*/ 1146370 w 2605759"/>
              <a:gd name="connsiteY3" fmla="*/ 702519 h 1486097"/>
              <a:gd name="connsiteX4" fmla="*/ 416742 w 2605759"/>
              <a:gd name="connsiteY4" fmla="*/ 716029 h 1486097"/>
              <a:gd name="connsiteX5" fmla="*/ 24904 w 2605759"/>
              <a:gd name="connsiteY5" fmla="*/ 905169 h 1486097"/>
              <a:gd name="connsiteX6" fmla="*/ 38416 w 2605759"/>
              <a:gd name="connsiteY6" fmla="*/ 1486097 h 1486097"/>
              <a:gd name="connsiteX0" fmla="*/ 2101749 w 2601812"/>
              <a:gd name="connsiteY0" fmla="*/ 0 h 1486097"/>
              <a:gd name="connsiteX1" fmla="*/ 2601680 w 2601812"/>
              <a:gd name="connsiteY1" fmla="*/ 310730 h 1486097"/>
              <a:gd name="connsiteX2" fmla="*/ 2061214 w 2601812"/>
              <a:gd name="connsiteY2" fmla="*/ 634969 h 1486097"/>
              <a:gd name="connsiteX3" fmla="*/ 1142423 w 2601812"/>
              <a:gd name="connsiteY3" fmla="*/ 702519 h 1486097"/>
              <a:gd name="connsiteX4" fmla="*/ 358749 w 2601812"/>
              <a:gd name="connsiteY4" fmla="*/ 621459 h 1486097"/>
              <a:gd name="connsiteX5" fmla="*/ 20957 w 2601812"/>
              <a:gd name="connsiteY5" fmla="*/ 905169 h 1486097"/>
              <a:gd name="connsiteX6" fmla="*/ 34469 w 2601812"/>
              <a:gd name="connsiteY6" fmla="*/ 1486097 h 148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01812" h="1486097">
                <a:moveTo>
                  <a:pt x="2101749" y="0"/>
                </a:moveTo>
                <a:cubicBezTo>
                  <a:pt x="2355092" y="102451"/>
                  <a:pt x="2608436" y="204902"/>
                  <a:pt x="2601680" y="310730"/>
                </a:cubicBezTo>
                <a:cubicBezTo>
                  <a:pt x="2594924" y="416558"/>
                  <a:pt x="2304423" y="569671"/>
                  <a:pt x="2061214" y="634969"/>
                </a:cubicBezTo>
                <a:cubicBezTo>
                  <a:pt x="1818005" y="700267"/>
                  <a:pt x="1426167" y="704771"/>
                  <a:pt x="1142423" y="702519"/>
                </a:cubicBezTo>
                <a:cubicBezTo>
                  <a:pt x="858679" y="700267"/>
                  <a:pt x="545660" y="587684"/>
                  <a:pt x="358749" y="621459"/>
                </a:cubicBezTo>
                <a:cubicBezTo>
                  <a:pt x="171838" y="655234"/>
                  <a:pt x="75004" y="761063"/>
                  <a:pt x="20957" y="905169"/>
                </a:cubicBezTo>
                <a:cubicBezTo>
                  <a:pt x="-33090" y="1049275"/>
                  <a:pt x="34469" y="1486097"/>
                  <a:pt x="34469" y="1486097"/>
                </a:cubicBezTo>
              </a:path>
            </a:pathLst>
          </a:custGeom>
          <a:ln w="28575" cmpd="sng">
            <a:solidFill>
              <a:schemeClr val="accent4"/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9" name="Picture 28" descr="Cloud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596" y="1610783"/>
            <a:ext cx="1660525" cy="111760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Router_Lt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183" y="2155296"/>
            <a:ext cx="657225" cy="45402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8" y="1264708"/>
            <a:ext cx="822325" cy="63817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Oval 31"/>
          <p:cNvSpPr/>
          <p:nvPr/>
        </p:nvSpPr>
        <p:spPr bwMode="auto">
          <a:xfrm>
            <a:off x="753533" y="1648883"/>
            <a:ext cx="300038" cy="261938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100" b="1" dirty="0">
                <a:solidFill>
                  <a:srgbClr val="FFFFFF"/>
                </a:solidFill>
              </a:rPr>
              <a:t>FC</a:t>
            </a:r>
          </a:p>
        </p:txBody>
      </p:sp>
      <p:sp>
        <p:nvSpPr>
          <p:cNvPr id="33" name="Oval 32"/>
          <p:cNvSpPr/>
          <p:nvPr/>
        </p:nvSpPr>
        <p:spPr bwMode="auto">
          <a:xfrm>
            <a:off x="6601883" y="1891771"/>
            <a:ext cx="301625" cy="263525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100" b="1" dirty="0">
                <a:solidFill>
                  <a:srgbClr val="FFFFFF"/>
                </a:solidFill>
              </a:rPr>
              <a:t>FC</a:t>
            </a:r>
          </a:p>
        </p:txBody>
      </p:sp>
      <p:pic>
        <p:nvPicPr>
          <p:cNvPr id="34" name="Picture 33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4508" y="1944158"/>
            <a:ext cx="822325" cy="63817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bilePhone_L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8046" y="2915708"/>
            <a:ext cx="265112" cy="55086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9" descr="arrow-red-up8.png"/>
          <p:cNvPicPr>
            <a:picLocks noChangeAspect="1"/>
          </p:cNvPicPr>
          <p:nvPr/>
        </p:nvPicPr>
        <p:blipFill>
          <a:blip r:embed="rId1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04728">
            <a:off x="1635390" y="2811727"/>
            <a:ext cx="34766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629708" y="3628496"/>
            <a:ext cx="156051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404040"/>
                </a:solidFill>
                <a:latin typeface="Comic Sans MS"/>
                <a:cs typeface="Comic Sans MS"/>
              </a:rPr>
              <a:t>    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  <a:latin typeface="Comic Sans MS"/>
                <a:cs typeface="Comic Sans MS"/>
              </a:rPr>
              <a:t>Agentless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66346" y="1074208"/>
            <a:ext cx="15621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404040"/>
                </a:solidFill>
                <a:latin typeface="Comic Sans MS"/>
                <a:cs typeface="Comic Sans MS"/>
              </a:rPr>
              <a:t>    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  <a:latin typeface="Comic Sans MS"/>
                <a:cs typeface="Comic Sans MS"/>
              </a:rPr>
              <a:t>with Agent</a:t>
            </a:r>
          </a:p>
        </p:txBody>
      </p:sp>
      <p:pic>
        <p:nvPicPr>
          <p:cNvPr id="39" name="Picture 19" descr="arrow-red-up8.png"/>
          <p:cNvPicPr>
            <a:picLocks noChangeAspect="1"/>
          </p:cNvPicPr>
          <p:nvPr/>
        </p:nvPicPr>
        <p:blipFill>
          <a:blip r:embed="rId1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26435">
            <a:off x="1352815" y="1027377"/>
            <a:ext cx="34766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700219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04800" y="3429000"/>
            <a:ext cx="2754707" cy="2639054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Based on regularly updated device/OS signatures and MAC address vendor lists DB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Automatic detection &amp; categorization into predefined device groups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183441" y="3429000"/>
            <a:ext cx="2754707" cy="2639054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Enabled per Device-based Policy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Force detect device by HTTP communication (HTTP User-Agent)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Email collection/ Endpoint compliance portal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6166351" y="3430184"/>
            <a:ext cx="2754707" cy="262884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Agent captures systems information and relay to FortiGate, 100% Accurate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Allow device identification on remote networks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1295400"/>
            <a:ext cx="2590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accent4"/>
                </a:solidFill>
              </a:rPr>
              <a:t>TCP Fingerprinting </a:t>
            </a:r>
          </a:p>
          <a:p>
            <a:pPr algn="ctr"/>
            <a:r>
              <a:rPr lang="en-US" sz="1800" b="1" dirty="0">
                <a:solidFill>
                  <a:schemeClr val="accent4"/>
                </a:solidFill>
              </a:rPr>
              <a:t>&amp; MAC address </a:t>
            </a:r>
          </a:p>
          <a:p>
            <a:pPr algn="ctr"/>
            <a:r>
              <a:rPr lang="en-US" sz="1800" b="1" dirty="0">
                <a:solidFill>
                  <a:schemeClr val="accent4"/>
                </a:solidFill>
              </a:rPr>
              <a:t>Vendor Code</a:t>
            </a:r>
          </a:p>
          <a:p>
            <a:endParaRPr lang="en-US" sz="14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0" y="1600200"/>
            <a:ext cx="2590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accent4"/>
                </a:solidFill>
              </a:rPr>
              <a:t>Captive Portal</a:t>
            </a:r>
            <a:endParaRPr lang="en-US" sz="1800" b="1" dirty="0">
              <a:solidFill>
                <a:schemeClr val="accent4"/>
              </a:solidFill>
            </a:endParaRPr>
          </a:p>
          <a:p>
            <a:endParaRPr lang="en-US" sz="14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0" y="1600200"/>
            <a:ext cx="2590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accent4"/>
                </a:solidFill>
              </a:rPr>
              <a:t>Endpoint Agent</a:t>
            </a:r>
            <a:endParaRPr lang="en-US" sz="1800" b="1" dirty="0">
              <a:solidFill>
                <a:schemeClr val="accent4"/>
              </a:solidFill>
            </a:endParaRPr>
          </a:p>
          <a:p>
            <a:endParaRPr lang="en-US" sz="14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1" name="Picture 10" descr="Laptop-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209800"/>
            <a:ext cx="966788" cy="93186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667000"/>
            <a:ext cx="46695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10572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209800"/>
            <a:ext cx="103187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Identification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7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699577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057400"/>
            <a:ext cx="4953000" cy="388884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Additional device information detection</a:t>
            </a:r>
          </a:p>
          <a:p>
            <a:r>
              <a:rPr lang="en-US" sz="2000" dirty="0" smtClean="0"/>
              <a:t>Hostname: Internal DHCP server, traffic scan</a:t>
            </a:r>
          </a:p>
          <a:p>
            <a:r>
              <a:rPr lang="en-US" sz="2000" dirty="0" smtClean="0"/>
              <a:t>Email address: Email collection Captive portal</a:t>
            </a:r>
          </a:p>
          <a:p>
            <a:r>
              <a:rPr lang="en-US" sz="2000" dirty="0" smtClean="0"/>
              <a:t>Username: </a:t>
            </a:r>
            <a:r>
              <a:rPr lang="en-US" sz="2000" dirty="0"/>
              <a:t>Authentication services or </a:t>
            </a:r>
            <a:br>
              <a:rPr lang="en-US" sz="2000" dirty="0"/>
            </a:br>
            <a:r>
              <a:rPr lang="en-US" sz="2000" dirty="0" smtClean="0"/>
              <a:t>“</a:t>
            </a:r>
            <a:r>
              <a:rPr lang="en-US" sz="2000" dirty="0"/>
              <a:t>device-user-</a:t>
            </a:r>
            <a:r>
              <a:rPr lang="en-US" sz="2000" dirty="0" smtClean="0"/>
              <a:t>identification enable” which extracts info via traffic scanning (enable default)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429000"/>
            <a:ext cx="339749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Identification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158146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188976"/>
            <a:ext cx="8229600" cy="475727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Device </a:t>
            </a:r>
            <a:r>
              <a:rPr lang="en-US" sz="2000" b="1" dirty="0">
                <a:solidFill>
                  <a:schemeClr val="accent4"/>
                </a:solidFill>
              </a:rPr>
              <a:t>Detection</a:t>
            </a:r>
          </a:p>
          <a:p>
            <a:r>
              <a:rPr lang="en-US" sz="2000" dirty="0" smtClean="0"/>
              <a:t>A </a:t>
            </a:r>
            <a:r>
              <a:rPr lang="en-US" sz="2000" dirty="0"/>
              <a:t>webpage that should let the user send some traffic in order to detect the device type</a:t>
            </a:r>
          </a:p>
          <a:p>
            <a:r>
              <a:rPr lang="en-US" sz="2000" dirty="0"/>
              <a:t>No replacement message when successful, user have to reload the webpage</a:t>
            </a:r>
          </a:p>
          <a:p>
            <a:r>
              <a:rPr lang="en-US" sz="2000" dirty="0"/>
              <a:t>If failed, a replacement message will be present</a:t>
            </a:r>
          </a:p>
          <a:p>
            <a:pPr marL="0" indent="0">
              <a:buNone/>
            </a:pPr>
            <a:endParaRPr lang="en-US" sz="2000" b="1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Email Collection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2000" dirty="0" smtClean="0"/>
              <a:t>Collect </a:t>
            </a:r>
            <a:r>
              <a:rPr lang="en-US" sz="2000" dirty="0"/>
              <a:t>an email address as a means of identifying the device </a:t>
            </a:r>
            <a:r>
              <a:rPr lang="en-US" sz="2000" dirty="0" smtClean="0"/>
              <a:t>user</a:t>
            </a:r>
          </a:p>
          <a:p>
            <a:r>
              <a:rPr lang="en-US" sz="2000" dirty="0" smtClean="0"/>
              <a:t>When the </a:t>
            </a:r>
            <a:r>
              <a:rPr lang="en-US" sz="2000" dirty="0"/>
              <a:t>email address has been verified, the device is added to the Collected Emails device group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Endpoint Compliance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2000" dirty="0" smtClean="0"/>
              <a:t>Acts </a:t>
            </a:r>
            <a:r>
              <a:rPr lang="en-US" sz="2000" dirty="0"/>
              <a:t>as a quarantine for devices that are not protected by </a:t>
            </a:r>
            <a:r>
              <a:rPr lang="en-US" sz="2000" dirty="0" smtClean="0"/>
              <a:t>FortiClient</a:t>
            </a:r>
            <a:endParaRPr lang="en-US" sz="2000" dirty="0"/>
          </a:p>
          <a:p>
            <a:r>
              <a:rPr lang="en-US" sz="2000" dirty="0" smtClean="0"/>
              <a:t>Provides </a:t>
            </a:r>
            <a:r>
              <a:rPr lang="en-US" sz="2000" dirty="0"/>
              <a:t>links to obtain the FortiClient software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Captive Portals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40164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479" y="1997162"/>
            <a:ext cx="7754724" cy="3965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Management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Isosceles Triangle 26"/>
          <p:cNvSpPr/>
          <p:nvPr/>
        </p:nvSpPr>
        <p:spPr>
          <a:xfrm rot="10800000" flipV="1">
            <a:off x="315233" y="398498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895" y="4420935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Group Management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2" name="Isosceles Triangle 26"/>
          <p:cNvSpPr/>
          <p:nvPr/>
        </p:nvSpPr>
        <p:spPr>
          <a:xfrm rot="10800000">
            <a:off x="1925996" y="102910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71652" y="1221862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Manual add/edit Devices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5" name="Isosceles Triangle 26"/>
          <p:cNvSpPr/>
          <p:nvPr/>
        </p:nvSpPr>
        <p:spPr>
          <a:xfrm rot="10800000" flipV="1">
            <a:off x="1431345" y="297542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86007" y="341138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Status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 flipV="1">
            <a:off x="6573428" y="3208893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28090" y="3644848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Connection Information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9" name="Isosceles Triangle 26"/>
          <p:cNvSpPr/>
          <p:nvPr/>
        </p:nvSpPr>
        <p:spPr>
          <a:xfrm rot="10800000" flipV="1">
            <a:off x="4023833" y="500063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8495" y="543659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User Information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Device Definition</a:t>
            </a:r>
            <a:endParaRPr lang="en-US" sz="2000" b="1" dirty="0">
              <a:solidFill>
                <a:schemeClr val="accent4"/>
              </a:solidFill>
            </a:endParaRPr>
          </a:p>
        </p:txBody>
      </p:sp>
      <p:sp>
        <p:nvSpPr>
          <p:cNvPr id="22" name="Isosceles Triangle 26"/>
          <p:cNvSpPr/>
          <p:nvPr/>
        </p:nvSpPr>
        <p:spPr>
          <a:xfrm rot="10800000" flipV="1">
            <a:off x="2862689" y="2641428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17351" y="307738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Multiple MAC address merge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793709423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Management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Device Groups</a:t>
            </a:r>
            <a:endParaRPr lang="en-US" sz="2000" b="1" dirty="0">
              <a:solidFill>
                <a:schemeClr val="accent4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3" y="1752600"/>
            <a:ext cx="8659495" cy="4028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2514600"/>
            <a:ext cx="4779645" cy="3838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Isosceles Triangle 26"/>
          <p:cNvSpPr/>
          <p:nvPr/>
        </p:nvSpPr>
        <p:spPr>
          <a:xfrm rot="10800000" flipV="1">
            <a:off x="763933" y="479731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5" name="Isosceles Triangle 26"/>
          <p:cNvSpPr/>
          <p:nvPr/>
        </p:nvSpPr>
        <p:spPr>
          <a:xfrm rot="10800000">
            <a:off x="3880718" y="197128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62400" y="2133600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Group </a:t>
            </a:r>
          </a:p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Drill-down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17440" y="524042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Predefined group for auto categorization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8" name="Isosceles Triangle 26"/>
          <p:cNvSpPr/>
          <p:nvPr/>
        </p:nvSpPr>
        <p:spPr>
          <a:xfrm rot="10800000" flipV="1">
            <a:off x="727193" y="229253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2620" y="273564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Manual defined Custom group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053388162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184035" y="3768535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based Policy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828531" y="2027462"/>
            <a:ext cx="3061948" cy="391878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Device Identity </a:t>
            </a:r>
            <a:r>
              <a:rPr lang="en-US" sz="2000" b="1" dirty="0">
                <a:solidFill>
                  <a:schemeClr val="accent4"/>
                </a:solidFill>
              </a:rPr>
              <a:t>based </a:t>
            </a:r>
            <a:r>
              <a:rPr lang="en-US" sz="2000" b="1" dirty="0" smtClean="0">
                <a:solidFill>
                  <a:schemeClr val="accent4"/>
                </a:solidFill>
              </a:rPr>
              <a:t>Security Policies</a:t>
            </a:r>
          </a:p>
          <a:p>
            <a:r>
              <a:rPr lang="en-US" sz="1800" dirty="0" smtClean="0"/>
              <a:t>Assign </a:t>
            </a:r>
            <a:r>
              <a:rPr lang="en-US" sz="1800" dirty="0"/>
              <a:t>access policy and profiles to each D</a:t>
            </a:r>
            <a:r>
              <a:rPr lang="en-US" sz="1800" dirty="0" smtClean="0"/>
              <a:t>evice or Device Group</a:t>
            </a:r>
            <a:endParaRPr lang="en-US" sz="1800" dirty="0"/>
          </a:p>
          <a:p>
            <a:r>
              <a:rPr lang="en-US" sz="1800" dirty="0" smtClean="0"/>
              <a:t>Devices are automatically classified into Device Groups</a:t>
            </a:r>
          </a:p>
          <a:p>
            <a:r>
              <a:rPr lang="en-US" sz="1800" dirty="0" smtClean="0"/>
              <a:t>Custom Device groups </a:t>
            </a:r>
            <a:r>
              <a:rPr lang="en-US" sz="1800" dirty="0"/>
              <a:t>can </a:t>
            </a:r>
            <a:r>
              <a:rPr lang="en-US" sz="1800" dirty="0" smtClean="0"/>
              <a:t>also be defined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84035" y="2015935"/>
            <a:ext cx="5477121" cy="9906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2636" y="2473135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84035" y="3158935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Bent Arrow 10"/>
          <p:cNvSpPr/>
          <p:nvPr/>
        </p:nvSpPr>
        <p:spPr bwMode="auto">
          <a:xfrm rot="10800000" flipH="1">
            <a:off x="184036" y="2777935"/>
            <a:ext cx="609600" cy="9144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0800000" flipH="1">
            <a:off x="184036" y="3235135"/>
            <a:ext cx="609600" cy="10668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693728" y="3230212"/>
            <a:ext cx="129068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Device Group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693728" y="3840004"/>
            <a:ext cx="129068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Device #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Device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332900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332900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049054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Service Port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049054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5" name="Straight Connector 14"/>
          <p:cNvCxnSpPr>
            <a:endCxn id="18" idx="2"/>
          </p:cNvCxnSpPr>
          <p:nvPr/>
        </p:nvCxnSpPr>
        <p:spPr bwMode="auto">
          <a:xfrm flipV="1">
            <a:off x="4938740" y="4221004"/>
            <a:ext cx="3760" cy="4354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Rounded Rectangle 26"/>
          <p:cNvSpPr/>
          <p:nvPr/>
        </p:nvSpPr>
        <p:spPr bwMode="auto">
          <a:xfrm>
            <a:off x="189397" y="4634198"/>
            <a:ext cx="5402841" cy="634974"/>
          </a:xfrm>
          <a:prstGeom prst="roundRect">
            <a:avLst/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0291" y="4719967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9383" y="4708827"/>
            <a:ext cx="546262" cy="47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266" y="4714112"/>
            <a:ext cx="539260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3329" y="4714111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3598" y="4711404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100" y="4725251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 bwMode="auto">
          <a:xfrm>
            <a:off x="938163" y="3230212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938163" y="3840004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6" name="Rounded Rectangle 3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888383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based Policy</a:t>
            </a:r>
            <a:endParaRPr lang="en-US" dirty="0"/>
          </a:p>
        </p:txBody>
      </p:sp>
      <p:sp>
        <p:nvSpPr>
          <p:cNvPr id="36" name="Rounded Rectangle 3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3"/>
          <a:srcRect l="14773" t="7494" r="461" b="6841"/>
          <a:stretch/>
        </p:blipFill>
        <p:spPr>
          <a:xfrm>
            <a:off x="304800" y="1524000"/>
            <a:ext cx="8322958" cy="443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" name="Isosceles Triangle 26"/>
          <p:cNvSpPr/>
          <p:nvPr/>
        </p:nvSpPr>
        <p:spPr>
          <a:xfrm rot="10800000" flipV="1">
            <a:off x="2519459" y="2057399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74121" y="2493354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based policy option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41" name="Isosceles Triangle 26"/>
          <p:cNvSpPr/>
          <p:nvPr/>
        </p:nvSpPr>
        <p:spPr>
          <a:xfrm rot="10800000" flipV="1">
            <a:off x="6193458" y="3831129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48120" y="4267084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based Rules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43" name="Isosceles Triangle 26"/>
          <p:cNvSpPr/>
          <p:nvPr/>
        </p:nvSpPr>
        <p:spPr>
          <a:xfrm rot="10800000" flipV="1">
            <a:off x="1194054" y="5037394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48716" y="5473349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Portal Settings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625610480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1900"/>
            <a:ext cx="9144000" cy="33154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9600" y="5715000"/>
            <a:ext cx="8229600" cy="533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Device contextual Information available on widgets, logs &amp; reports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419600"/>
            <a:ext cx="8765955" cy="1163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92" y="1828800"/>
            <a:ext cx="4160982" cy="269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3124200"/>
            <a:ext cx="4581153" cy="264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755263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596746"/>
              </p:ext>
            </p:extLst>
          </p:nvPr>
        </p:nvGraphicFramePr>
        <p:xfrm>
          <a:off x="440801" y="1344654"/>
          <a:ext cx="3987266" cy="15918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FortiClient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Posture Checking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“Off-net” Security Policy Enforcement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VPN &amp; Security Setting Provision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Endpoint Logging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08373" y="1587162"/>
            <a:ext cx="4124908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Ensures </a:t>
            </a:r>
            <a:r>
              <a:rPr lang="en-US" sz="1800" b="1" dirty="0"/>
              <a:t>that workstation computers (endpoints) meet security </a:t>
            </a:r>
            <a:r>
              <a:rPr lang="en-US" sz="1800" b="1" dirty="0" smtClean="0"/>
              <a:t>requirements</a:t>
            </a:r>
            <a:endParaRPr lang="en-US" sz="1800" b="1" dirty="0"/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Distribute Client Security &amp; VPN Settings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Logs Client activities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3790" y="5768529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FortiClient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59" y="3144166"/>
            <a:ext cx="3215640" cy="2545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043635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Widgets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486773"/>
            <a:ext cx="8229600" cy="145947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Real time Session Monitor</a:t>
            </a:r>
          </a:p>
          <a:p>
            <a:r>
              <a:rPr lang="en-US" sz="2000" dirty="0" smtClean="0"/>
              <a:t>Top Sessions by Source, Destination and Applications</a:t>
            </a:r>
          </a:p>
          <a:p>
            <a:r>
              <a:rPr lang="en-US" sz="2000" dirty="0" smtClean="0"/>
              <a:t>Drill down functionality to zoom for further investigation</a:t>
            </a: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401" y="1378449"/>
            <a:ext cx="6267815" cy="2886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113" y="2022345"/>
            <a:ext cx="7407621" cy="1225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22621" t="8398" r="331" b="53902"/>
          <a:stretch/>
        </p:blipFill>
        <p:spPr>
          <a:xfrm>
            <a:off x="470940" y="2772361"/>
            <a:ext cx="6340680" cy="1134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543909"/>
      </p:ext>
    </p:extLst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FortiClient 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139531"/>
              </p:ext>
            </p:extLst>
          </p:nvPr>
        </p:nvGraphicFramePr>
        <p:xfrm>
          <a:off x="381000" y="1456946"/>
          <a:ext cx="8367250" cy="458000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9101651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Posture Checking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09865" y="1784045"/>
            <a:ext cx="3061948" cy="391878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Enforcement Captive Portal</a:t>
            </a:r>
          </a:p>
          <a:p>
            <a:r>
              <a:rPr lang="en-US" sz="1800" dirty="0" smtClean="0"/>
              <a:t>Check for install and running of FortiClient</a:t>
            </a:r>
            <a:endParaRPr lang="en-US" sz="1800" dirty="0"/>
          </a:p>
          <a:p>
            <a:r>
              <a:rPr lang="en-US" sz="1800" dirty="0" smtClean="0"/>
              <a:t>Replacement page with download and installation instruction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722" y="1534584"/>
            <a:ext cx="4855862" cy="3227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7152" y="2868084"/>
            <a:ext cx="3221724" cy="2741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2374212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371600"/>
            <a:ext cx="2833688" cy="19050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 bwMode="auto">
          <a:xfrm>
            <a:off x="262467" y="3852334"/>
            <a:ext cx="5257800" cy="2209800"/>
          </a:xfrm>
          <a:prstGeom prst="roundRect">
            <a:avLst>
              <a:gd name="adj" fmla="val 11299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54081" y="1415598"/>
            <a:ext cx="5257800" cy="2209800"/>
          </a:xfrm>
          <a:prstGeom prst="roundRect">
            <a:avLst>
              <a:gd name="adj" fmla="val 11299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 dirty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6" descr="FortiGate_Icon_2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88" y="2000250"/>
            <a:ext cx="2027237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loud-Blu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5480" y="3957638"/>
            <a:ext cx="1258887" cy="8397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3996267" y="4995863"/>
            <a:ext cx="1338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INTERNET</a:t>
            </a: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4292600" y="2559050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LAN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4318000" y="5604934"/>
            <a:ext cx="1049866" cy="3048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29667" y="5570538"/>
            <a:ext cx="69750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OFF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4309614" y="3244398"/>
            <a:ext cx="1049866" cy="304800"/>
          </a:xfrm>
          <a:prstGeom prst="roundRect">
            <a:avLst>
              <a:gd name="adj" fmla="val 50000"/>
            </a:avLst>
          </a:prstGeom>
          <a:solidFill>
            <a:srgbClr val="008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>
            <a:off x="4565650" y="3213100"/>
            <a:ext cx="5302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bg1"/>
                </a:solidFill>
              </a:rPr>
              <a:t>ON</a:t>
            </a:r>
          </a:p>
        </p:txBody>
      </p:sp>
      <p:pic>
        <p:nvPicPr>
          <p:cNvPr id="22" name="Picture 21" descr="Laptop-L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2867" y="4005263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3" name="TextBox 29"/>
          <p:cNvSpPr txBox="1">
            <a:spLocks noChangeArrowheads="1"/>
          </p:cNvSpPr>
          <p:nvPr/>
        </p:nvSpPr>
        <p:spPr bwMode="auto">
          <a:xfrm>
            <a:off x="635000" y="1706563"/>
            <a:ext cx="2819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chemeClr val="accent2"/>
              </a:buClr>
              <a:buFont typeface="Arial" charset="0"/>
              <a:buChar char="•"/>
            </a:pPr>
            <a:r>
              <a:rPr lang="en-US" sz="1800" dirty="0"/>
              <a:t>FortiClient enrolls into the FortiGate and then receives its end point policy</a:t>
            </a:r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643467" y="4081463"/>
            <a:ext cx="28194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chemeClr val="accent2"/>
              </a:buClr>
              <a:buFont typeface="Arial" charset="0"/>
              <a:buChar char="•"/>
            </a:pPr>
            <a:r>
              <a:rPr lang="en-US" sz="1800" dirty="0"/>
              <a:t>FortiClient uses last known security policies &amp; VPN Configurations</a:t>
            </a:r>
          </a:p>
          <a:p>
            <a:pPr eaLnBrk="1" hangingPunct="1">
              <a:buFont typeface="Arial" charset="0"/>
              <a:buChar char="•"/>
            </a:pPr>
            <a:endParaRPr lang="en-US" sz="1800" dirty="0"/>
          </a:p>
        </p:txBody>
      </p:sp>
      <p:sp>
        <p:nvSpPr>
          <p:cNvPr id="25" name="TextBox 24"/>
          <p:cNvSpPr txBox="1"/>
          <p:nvPr/>
        </p:nvSpPr>
        <p:spPr>
          <a:xfrm>
            <a:off x="5740307" y="3709415"/>
            <a:ext cx="32004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chemeClr val="accent4"/>
              </a:buClr>
              <a:defRPr/>
            </a:pPr>
            <a:r>
              <a:rPr lang="en-US" sz="2000" b="1" dirty="0">
                <a:solidFill>
                  <a:srgbClr val="C00000"/>
                </a:solidFill>
                <a:latin typeface="Arial Narrow"/>
                <a:cs typeface="Arial Narrow"/>
              </a:rPr>
              <a:t>Configuration </a:t>
            </a:r>
            <a:r>
              <a:rPr lang="en-US" sz="2000" b="1" dirty="0" smtClean="0">
                <a:solidFill>
                  <a:srgbClr val="C00000"/>
                </a:solidFill>
                <a:latin typeface="Arial Narrow"/>
                <a:cs typeface="Arial Narrow"/>
              </a:rPr>
              <a:t>Provisioning</a:t>
            </a:r>
            <a:endParaRPr lang="en-US" sz="2000" dirty="0" smtClean="0">
              <a:latin typeface="Arial Narrow"/>
              <a:cs typeface="Arial Narrow"/>
            </a:endParaRP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  <a:defRPr/>
            </a:pPr>
            <a:r>
              <a:rPr lang="en-US" sz="1800" dirty="0" smtClean="0">
                <a:latin typeface="Arial Narrow"/>
                <a:cs typeface="Arial Narrow"/>
              </a:rPr>
              <a:t>Provides </a:t>
            </a:r>
            <a:r>
              <a:rPr lang="en-US" sz="1800" dirty="0">
                <a:latin typeface="Arial Narrow"/>
                <a:cs typeface="Arial Narrow"/>
              </a:rPr>
              <a:t>consistent end point security policies “on-net” and “off-net</a:t>
            </a:r>
            <a:r>
              <a:rPr lang="en-US" sz="1800" dirty="0" smtClean="0">
                <a:latin typeface="Arial Narrow"/>
                <a:cs typeface="Arial Narrow"/>
              </a:rPr>
              <a:t>”</a:t>
            </a: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  <a:defRPr/>
            </a:pPr>
            <a:r>
              <a:rPr lang="en-US" sz="1800" dirty="0" smtClean="0">
                <a:latin typeface="Arial Narrow"/>
                <a:cs typeface="Arial Narrow"/>
              </a:rPr>
              <a:t>Reuse *Application Control &amp; Web Filter Profiles</a:t>
            </a:r>
            <a:endParaRPr lang="en-US" sz="1800" dirty="0">
              <a:latin typeface="Arial Narrow"/>
              <a:cs typeface="Arial Narrow"/>
            </a:endParaRPr>
          </a:p>
          <a:p>
            <a:pPr marL="342900" indent="-342900">
              <a:buFont typeface="Arial"/>
              <a:buChar char="•"/>
              <a:defRPr/>
            </a:pPr>
            <a:endParaRPr lang="en-US" dirty="0"/>
          </a:p>
        </p:txBody>
      </p:sp>
      <p:pic>
        <p:nvPicPr>
          <p:cNvPr id="26" name="Picture 35"/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067" y="552926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0"/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600" y="316865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 descr="Laptop-L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600" y="1720850"/>
            <a:ext cx="966788" cy="9318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9" name="Oval 28"/>
          <p:cNvSpPr/>
          <p:nvPr/>
        </p:nvSpPr>
        <p:spPr bwMode="auto">
          <a:xfrm>
            <a:off x="596900" y="178276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0" name="Oval 29"/>
          <p:cNvSpPr/>
          <p:nvPr/>
        </p:nvSpPr>
        <p:spPr bwMode="auto">
          <a:xfrm>
            <a:off x="605367" y="415766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pic>
        <p:nvPicPr>
          <p:cNvPr id="31" name="Picture 30" descr="Fortinet_Shield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0200" y="2254250"/>
            <a:ext cx="366713" cy="4651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32" name="Picture 41"/>
          <p:cNvPicPr>
            <a:picLocks noChangeAspect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0" y="3079750"/>
            <a:ext cx="3746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4"/>
          <p:cNvPicPr>
            <a:picLocks noChangeAspect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3074988"/>
            <a:ext cx="373062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8"/>
          <p:cNvPicPr>
            <a:picLocks noChangeAspect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0" y="3079750"/>
            <a:ext cx="3730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9"/>
          <p:cNvPicPr>
            <a:picLocks noChangeAspect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013" y="3079750"/>
            <a:ext cx="37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0"/>
          <p:cNvPicPr>
            <a:picLocks noChangeAspect="1"/>
          </p:cNvPicPr>
          <p:nvPr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3079750"/>
            <a:ext cx="37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480" y="5478463"/>
            <a:ext cx="37465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217" y="5473700"/>
            <a:ext cx="373063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30" y="5478463"/>
            <a:ext cx="37306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592" y="5478463"/>
            <a:ext cx="37306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442" y="5478463"/>
            <a:ext cx="37306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 descr="Fortinet_Shield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467" y="4538663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43" name="Freeform 42"/>
          <p:cNvSpPr/>
          <p:nvPr/>
        </p:nvSpPr>
        <p:spPr>
          <a:xfrm>
            <a:off x="4494213" y="1765300"/>
            <a:ext cx="2420937" cy="466725"/>
          </a:xfrm>
          <a:custGeom>
            <a:avLst/>
            <a:gdLst>
              <a:gd name="connsiteX0" fmla="*/ 2420872 w 2420872"/>
              <a:gd name="connsiteY0" fmla="*/ 467390 h 467390"/>
              <a:gd name="connsiteX1" fmla="*/ 1309652 w 2420872"/>
              <a:gd name="connsiteY1" fmla="*/ 1096 h 467390"/>
              <a:gd name="connsiteX2" fmla="*/ 0 w 2420872"/>
              <a:gd name="connsiteY2" fmla="*/ 338415 h 46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0872" h="467390">
                <a:moveTo>
                  <a:pt x="2420872" y="467390"/>
                </a:moveTo>
                <a:cubicBezTo>
                  <a:pt x="2067001" y="244991"/>
                  <a:pt x="1713131" y="22592"/>
                  <a:pt x="1309652" y="1096"/>
                </a:cubicBezTo>
                <a:cubicBezTo>
                  <a:pt x="906173" y="-20400"/>
                  <a:pt x="218275" y="280542"/>
                  <a:pt x="0" y="338415"/>
                </a:cubicBezTo>
              </a:path>
            </a:pathLst>
          </a:custGeom>
          <a:ln w="57150" cmpd="sng">
            <a:solidFill>
              <a:schemeClr val="tx2">
                <a:lumMod val="75000"/>
                <a:lumOff val="25000"/>
              </a:schemeClr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66390" y="6400591"/>
            <a:ext cx="39857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Application control </a:t>
            </a:r>
            <a:r>
              <a:rPr lang="en-US" sz="1000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config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for Windows and OS X only</a:t>
            </a:r>
          </a:p>
        </p:txBody>
      </p:sp>
    </p:spTree>
    <p:extLst>
      <p:ext uri="{BB962C8B-B14F-4D97-AF65-F5344CB8AC3E}">
        <p14:creationId xmlns:p14="http://schemas.microsoft.com/office/powerpoint/2010/main" val="29986909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752742" y="1823351"/>
            <a:ext cx="4199514" cy="4122894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Endpoint Profile</a:t>
            </a:r>
          </a:p>
          <a:p>
            <a:r>
              <a:rPr lang="en-US" sz="2000" dirty="0" smtClean="0"/>
              <a:t>For distributing Endpoint Configurations </a:t>
            </a:r>
          </a:p>
          <a:p>
            <a:r>
              <a:rPr lang="en-US" sz="2000" dirty="0" smtClean="0"/>
              <a:t>Reuse </a:t>
            </a:r>
            <a:r>
              <a:rPr lang="en-US" sz="2000" dirty="0"/>
              <a:t>UTM Profiles</a:t>
            </a:r>
          </a:p>
          <a:p>
            <a:pPr lvl="1"/>
            <a:r>
              <a:rPr lang="en-US" sz="1800" dirty="0"/>
              <a:t>App Control</a:t>
            </a:r>
          </a:p>
          <a:p>
            <a:pPr lvl="1"/>
            <a:r>
              <a:rPr lang="en-US" sz="1800" dirty="0"/>
              <a:t>Web Filter</a:t>
            </a:r>
          </a:p>
          <a:p>
            <a:r>
              <a:rPr lang="en-US" sz="2000" dirty="0" smtClean="0"/>
              <a:t>Provision </a:t>
            </a:r>
            <a:r>
              <a:rPr lang="en-US" sz="2000" dirty="0"/>
              <a:t>Multiple VPN settings</a:t>
            </a:r>
          </a:p>
          <a:p>
            <a:r>
              <a:rPr lang="en-US" sz="2000" dirty="0"/>
              <a:t>Multiple Endpoints may be created and assigned to different Device Groups</a:t>
            </a:r>
          </a:p>
          <a:p>
            <a:endParaRPr lang="en-US" sz="2000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66" y="861738"/>
            <a:ext cx="3882479" cy="5397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45308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>
            <a:grayscl/>
          </a:blip>
          <a:srcRect r="1177"/>
          <a:stretch/>
        </p:blipFill>
        <p:spPr>
          <a:xfrm>
            <a:off x="0" y="2146679"/>
            <a:ext cx="9144000" cy="2071293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 bwMode="auto">
          <a:xfrm>
            <a:off x="4987455" y="3843114"/>
            <a:ext cx="2493283" cy="732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FGT identify device/user upon successful Logon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968026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Endpoint Control Profiles Assignment</a:t>
            </a:r>
          </a:p>
          <a:p>
            <a:r>
              <a:rPr lang="en-US" sz="2000" dirty="0" smtClean="0"/>
              <a:t>Multiple profiles can be assigned to Device Groups/User groups/Users</a:t>
            </a:r>
            <a:endParaRPr lang="en-US" sz="2000" dirty="0"/>
          </a:p>
          <a:p>
            <a:endParaRPr lang="en-US" b="1" dirty="0">
              <a:solidFill>
                <a:schemeClr val="accent4"/>
              </a:solidFill>
            </a:endParaRPr>
          </a:p>
        </p:txBody>
      </p:sp>
      <p:pic>
        <p:nvPicPr>
          <p:cNvPr id="5" name="Picture 42" descr="User-Exec-Male_R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4095099"/>
            <a:ext cx="78898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User-Exec-Fe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428" y="4419888"/>
            <a:ext cx="788988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3" descr="2U_L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461" y="4356737"/>
            <a:ext cx="1493837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4" idx="3"/>
            <a:endCxn id="7" idx="1"/>
          </p:cNvCxnSpPr>
          <p:nvPr/>
        </p:nvCxnSpPr>
        <p:spPr bwMode="auto">
          <a:xfrm>
            <a:off x="1861416" y="4871532"/>
            <a:ext cx="2042045" cy="4318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524" y="4150563"/>
            <a:ext cx="735013" cy="1100138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>
            <a:stCxn id="7" idx="3"/>
          </p:cNvCxnSpPr>
          <p:nvPr/>
        </p:nvCxnSpPr>
        <p:spPr bwMode="auto">
          <a:xfrm>
            <a:off x="5397298" y="4875850"/>
            <a:ext cx="1974836" cy="14901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ysDash"/>
            <a:round/>
            <a:headEnd type="arrow" w="med" len="med"/>
            <a:tailEnd type="arrow"/>
          </a:ln>
          <a:effectLst/>
        </p:spPr>
      </p:cxnSp>
      <p:cxnSp>
        <p:nvCxnSpPr>
          <p:cNvPr id="20" name="Elbow Connector 19"/>
          <p:cNvCxnSpPr>
            <a:stCxn id="7" idx="2"/>
          </p:cNvCxnSpPr>
          <p:nvPr/>
        </p:nvCxnSpPr>
        <p:spPr bwMode="auto">
          <a:xfrm rot="5400000">
            <a:off x="3073608" y="4204534"/>
            <a:ext cx="386344" cy="2767201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1" name="Picture 20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478" y="5201210"/>
            <a:ext cx="1142002" cy="886682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24"/>
          <p:cNvSpPr/>
          <p:nvPr/>
        </p:nvSpPr>
        <p:spPr bwMode="auto">
          <a:xfrm>
            <a:off x="4845873" y="438971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696424" y="3880504"/>
            <a:ext cx="2493283" cy="732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User logon using Authentication Service (</a:t>
            </a:r>
            <a:r>
              <a:rPr lang="en-US" sz="14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eg</a:t>
            </a: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. AD, radius </a:t>
            </a:r>
            <a:r>
              <a:rPr lang="en-US" sz="14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etc</a:t>
            </a: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)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1888839" y="4469117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4877087" y="5353245"/>
            <a:ext cx="2232278" cy="732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Push corresponding EC profile to FortiClient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750102" y="5418067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4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/>
              <a:t>Mobile Security</a:t>
            </a:r>
          </a:p>
        </p:txBody>
      </p:sp>
    </p:spTree>
    <p:extLst>
      <p:ext uri="{BB962C8B-B14F-4D97-AF65-F5344CB8AC3E}">
        <p14:creationId xmlns:p14="http://schemas.microsoft.com/office/powerpoint/2010/main" val="3362793050"/>
      </p:ext>
    </p:extLst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 bwMode="auto">
          <a:xfrm>
            <a:off x="6123865" y="2446611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30963" y="4333334"/>
            <a:ext cx="707217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accent4"/>
              </a:buClr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Arial Narrow"/>
                <a:cs typeface="Arial Narrow"/>
              </a:rPr>
              <a:t>Advanced Endpoint Profile Setting</a:t>
            </a:r>
          </a:p>
          <a:p>
            <a:pPr marL="457200" indent="-457200">
              <a:buClr>
                <a:schemeClr val="accent4"/>
              </a:buClr>
              <a:buFont typeface="+mj-lt"/>
              <a:buAutoNum type="arabicPeriod"/>
              <a:defRPr/>
            </a:pPr>
            <a:r>
              <a:rPr lang="en-US" sz="2000" dirty="0" smtClean="0">
                <a:latin typeface="Arial Narrow"/>
                <a:cs typeface="Arial Narrow"/>
              </a:rPr>
              <a:t>Setup and configure a sample client</a:t>
            </a:r>
          </a:p>
          <a:p>
            <a:pPr marL="457200" indent="-457200">
              <a:buClr>
                <a:schemeClr val="accent4"/>
              </a:buClr>
              <a:buFont typeface="+mj-lt"/>
              <a:buAutoNum type="arabicPeriod"/>
              <a:defRPr/>
            </a:pPr>
            <a:r>
              <a:rPr lang="en-US" sz="2000" dirty="0" smtClean="0">
                <a:latin typeface="Arial Narrow"/>
                <a:cs typeface="Arial Narrow"/>
              </a:rPr>
              <a:t>Export the setting and then import into FortiGate</a:t>
            </a:r>
          </a:p>
          <a:p>
            <a:pPr marL="457200" indent="-457200">
              <a:buClr>
                <a:schemeClr val="accent4"/>
              </a:buClr>
              <a:buFont typeface="+mj-lt"/>
              <a:buAutoNum type="arabicPeriod"/>
              <a:defRPr/>
            </a:pPr>
            <a:r>
              <a:rPr lang="en-US" sz="2000" dirty="0" smtClean="0">
                <a:latin typeface="Arial Narrow"/>
                <a:cs typeface="Arial Narrow"/>
              </a:rPr>
              <a:t>Distribute settings to other clients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574" y="1893597"/>
            <a:ext cx="3944963" cy="1966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ight Arrow 9"/>
          <p:cNvSpPr/>
          <p:nvPr/>
        </p:nvSpPr>
        <p:spPr bwMode="auto">
          <a:xfrm>
            <a:off x="1526314" y="2480993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" name="Picture 10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16" y="2412662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2" name="Picture 11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116" y="2946062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3" name="Picture 12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092" y="1606250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4" name="Picture 13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5692" y="2139650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5" name="Picture 14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7377" y="2303569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6" name="Picture 15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977" y="2836969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7" name="Picture 16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3639" y="2975983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8" name="Picture 17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3239" y="3509383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9" name="Oval 18"/>
          <p:cNvSpPr/>
          <p:nvPr/>
        </p:nvSpPr>
        <p:spPr bwMode="auto">
          <a:xfrm>
            <a:off x="614814" y="2468767"/>
            <a:ext cx="257175" cy="250825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20" name="Oval 19"/>
          <p:cNvSpPr/>
          <p:nvPr/>
        </p:nvSpPr>
        <p:spPr bwMode="auto">
          <a:xfrm>
            <a:off x="2244015" y="1795684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21" name="Oval 20"/>
          <p:cNvSpPr/>
          <p:nvPr/>
        </p:nvSpPr>
        <p:spPr bwMode="auto">
          <a:xfrm>
            <a:off x="7152852" y="318084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lang="en-US" sz="1400" b="1" dirty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6293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0360220"/>
              </p:ext>
            </p:extLst>
          </p:nvPr>
        </p:nvGraphicFramePr>
        <p:xfrm>
          <a:off x="440801" y="1344654"/>
          <a:ext cx="3987266" cy="469079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Section &amp; Global View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Session Monitor &amp; Widgets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Objects, Object tagging &amp; Coloring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 counters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NAT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Static NAT, Dynamic NAT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Central NAT Table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SCTP, GTP, ICMP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Session helpers &amp; ALGs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Hardware Acceleration*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High performance across all packet size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Ultra-low latency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4405" y="4466589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Innovative features that allows accurate and effective policy setup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1747" y="4089035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Policy Table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032" y="2145084"/>
            <a:ext cx="4331908" cy="1555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64303" y="6387751"/>
            <a:ext cx="2215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*applicable to supported models</a:t>
            </a:r>
          </a:p>
        </p:txBody>
      </p:sp>
      <p:pic>
        <p:nvPicPr>
          <p:cNvPr id="12" name="Picture 4" descr="ICSA_Labs_Firewall-Corp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0009" y="5344095"/>
            <a:ext cx="1320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CommonCriteria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6559" y="5345943"/>
            <a:ext cx="538163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59261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Management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/>
          </p:nvPr>
        </p:nvSpPr>
        <p:spPr>
          <a:xfrm>
            <a:off x="457200" y="1862667"/>
            <a:ext cx="3851031" cy="4083578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FortiGate as Firewall</a:t>
            </a:r>
          </a:p>
          <a:p>
            <a:r>
              <a:rPr lang="en-US" sz="2000" dirty="0"/>
              <a:t>Rules = Security policies</a:t>
            </a:r>
          </a:p>
          <a:p>
            <a:pPr lvl="1"/>
            <a:r>
              <a:rPr lang="en-US" sz="1800" dirty="0"/>
              <a:t>Beyond firewall functionality</a:t>
            </a:r>
          </a:p>
          <a:p>
            <a:pPr lvl="1"/>
            <a:r>
              <a:rPr lang="en-US" sz="1800" dirty="0"/>
              <a:t>Includes optional instructions, </a:t>
            </a:r>
            <a:r>
              <a:rPr lang="en-US" sz="1800" dirty="0" err="1"/>
              <a:t>eg</a:t>
            </a:r>
            <a:r>
              <a:rPr lang="en-US" sz="1800" dirty="0"/>
              <a:t>, scan for viruses, detect hacker attacks, traffic shaping </a:t>
            </a:r>
            <a:r>
              <a:rPr lang="en-US" sz="1800" dirty="0" err="1"/>
              <a:t>etc</a:t>
            </a:r>
            <a:endParaRPr lang="en-US" sz="1800" dirty="0"/>
          </a:p>
          <a:p>
            <a:r>
              <a:rPr lang="en-US" sz="2000" dirty="0"/>
              <a:t>Control Traffic when they transverse through the device</a:t>
            </a:r>
          </a:p>
          <a:p>
            <a:pPr lvl="1"/>
            <a:r>
              <a:rPr lang="en-US" sz="1800" dirty="0"/>
              <a:t>Interfaces, zones (group of interfaces), VLANs and SSIDs segments</a:t>
            </a:r>
          </a:p>
          <a:p>
            <a:pPr marL="577850" lvl="2" indent="0">
              <a:buNone/>
            </a:pPr>
            <a:endParaRPr lang="en-US" dirty="0"/>
          </a:p>
          <a:p>
            <a:endParaRPr lang="en-US" sz="2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 bwMode="auto">
          <a:xfrm>
            <a:off x="4839677" y="2172957"/>
            <a:ext cx="3657600" cy="9906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068277" y="2630157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906477" y="2630157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744677" y="2630157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SRV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7582877" y="2630157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ACT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839677" y="3392157"/>
            <a:ext cx="3657600" cy="1676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Profiles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068277" y="40017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AV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Bent Arrow 13"/>
          <p:cNvSpPr/>
          <p:nvPr/>
        </p:nvSpPr>
        <p:spPr bwMode="auto">
          <a:xfrm rot="10800000" flipH="1">
            <a:off x="4839677" y="3087357"/>
            <a:ext cx="609600" cy="9144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906477" y="40017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744677" y="40017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WF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582877" y="40017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MF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068277" y="44589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DLP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906477" y="44589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VM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744677" y="44589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AppCltr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7582877" y="44589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Endpt</a:t>
            </a: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kumimoji="0" lang="en-US" sz="1200" b="1" i="0" u="none" strike="noStrike" cap="none" normalizeH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Cltr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9646996"/>
      </p:ext>
    </p:extLst>
  </p:cSld>
  <p:clrMapOvr>
    <a:masterClrMapping/>
  </p:clrMapOvr>
  <p:transition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Objects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2107259"/>
            <a:ext cx="4133615" cy="383898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FortiGuard </a:t>
            </a:r>
            <a:r>
              <a:rPr lang="en-US" sz="2000" b="1" dirty="0" err="1" smtClean="0">
                <a:solidFill>
                  <a:srgbClr val="C00000"/>
                </a:solidFill>
              </a:rPr>
              <a:t>GeoIP</a:t>
            </a:r>
            <a:r>
              <a:rPr lang="en-US" sz="2000" b="1" dirty="0" smtClean="0">
                <a:solidFill>
                  <a:srgbClr val="C00000"/>
                </a:solidFill>
              </a:rPr>
              <a:t> DB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Distributed as FortiGuard Update, Requires Valid FortiCare Contract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Manual update required using CLI Command</a:t>
            </a:r>
          </a:p>
          <a:p>
            <a:r>
              <a:rPr lang="en-US" sz="2000" dirty="0" err="1" smtClean="0">
                <a:solidFill>
                  <a:srgbClr val="36424A"/>
                </a:solidFill>
              </a:rPr>
              <a:t>GeoIP</a:t>
            </a:r>
            <a:r>
              <a:rPr lang="en-US" sz="2000" dirty="0" smtClean="0">
                <a:solidFill>
                  <a:srgbClr val="36424A"/>
                </a:solidFill>
              </a:rPr>
              <a:t> override is configurable</a:t>
            </a:r>
          </a:p>
          <a:p>
            <a:endParaRPr lang="en-US" sz="2000" dirty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303" y="6387751"/>
            <a:ext cx="2215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*applicable to supported models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556" y="1918640"/>
            <a:ext cx="4655130" cy="300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8592"/>
      </p:ext>
    </p:extLst>
  </p:cSld>
  <p:clrMapOvr>
    <a:masterClrMapping/>
  </p:clrMapOvr>
  <p:transition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Objects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/>
          </p:nvPr>
        </p:nvSpPr>
        <p:spPr/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Intelligent Object Searching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Initial implement on Firewall </a:t>
            </a:r>
            <a:r>
              <a:rPr lang="en-US" sz="2000" dirty="0">
                <a:solidFill>
                  <a:schemeClr val="tx1"/>
                </a:solidFill>
              </a:rPr>
              <a:t>Address </a:t>
            </a:r>
            <a:r>
              <a:rPr lang="en-US" sz="2000" dirty="0" smtClean="0">
                <a:solidFill>
                  <a:schemeClr val="tx1"/>
                </a:solidFill>
              </a:rPr>
              <a:t>list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Search by name, IP, wildcards, etc. </a:t>
            </a:r>
          </a:p>
          <a:p>
            <a:endParaRPr lang="en-US" sz="2000" dirty="0" smtClean="0">
              <a:solidFill>
                <a:srgbClr val="36424A"/>
              </a:solidFill>
            </a:endParaRPr>
          </a:p>
          <a:p>
            <a:pPr lvl="1"/>
            <a:endParaRPr lang="en-US" sz="1600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  <a:p>
            <a:endParaRPr lang="en-US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rmay\Desktop\tmp-all\addr_search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" r="1245"/>
          <a:stretch/>
        </p:blipFill>
        <p:spPr bwMode="auto">
          <a:xfrm>
            <a:off x="574571" y="2841560"/>
            <a:ext cx="8084778" cy="2654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50780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5157"/>
            <a:ext cx="9144000" cy="3717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Widgets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Isosceles Triangle 26"/>
          <p:cNvSpPr/>
          <p:nvPr/>
        </p:nvSpPr>
        <p:spPr>
          <a:xfrm rot="10800000">
            <a:off x="1560173" y="1145811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90230" y="1421697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Comic Sans MS"/>
                <a:ea typeface="ＭＳ Ｐゴシック" charset="-128"/>
                <a:cs typeface="Comic Sans MS"/>
              </a:rPr>
              <a:t>NAT’ed</a:t>
            </a:r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 IP and Port</a:t>
            </a:r>
          </a:p>
        </p:txBody>
      </p:sp>
      <p:sp>
        <p:nvSpPr>
          <p:cNvPr id="14" name="Isosceles Triangle 26"/>
          <p:cNvSpPr/>
          <p:nvPr/>
        </p:nvSpPr>
        <p:spPr>
          <a:xfrm rot="10800000">
            <a:off x="4249778" y="119137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31460" y="1353695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Applications and their usage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6" name="Isosceles Triangle 26"/>
          <p:cNvSpPr/>
          <p:nvPr/>
        </p:nvSpPr>
        <p:spPr>
          <a:xfrm rot="10800000" flipV="1">
            <a:off x="6803228" y="4854843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5373" y="5385249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&amp; User Info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8" name="Isosceles Triangle 26"/>
          <p:cNvSpPr/>
          <p:nvPr/>
        </p:nvSpPr>
        <p:spPr>
          <a:xfrm rot="10800000">
            <a:off x="829085" y="434810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69467" y="4469122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Concurrent Session &amp; New session per sec</a:t>
            </a:r>
          </a:p>
        </p:txBody>
      </p:sp>
      <p:sp>
        <p:nvSpPr>
          <p:cNvPr id="20" name="Isosceles Triangle 26"/>
          <p:cNvSpPr/>
          <p:nvPr/>
        </p:nvSpPr>
        <p:spPr>
          <a:xfrm rot="10800000" flipV="1">
            <a:off x="2680072" y="5087256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32217" y="561766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Geo IP Info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3787" y="2809427"/>
            <a:ext cx="2010993" cy="1356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Isosceles Triangle 26"/>
          <p:cNvSpPr/>
          <p:nvPr/>
        </p:nvSpPr>
        <p:spPr>
          <a:xfrm rot="10800000" flipV="1">
            <a:off x="4821261" y="388110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74950" y="4332749"/>
            <a:ext cx="1919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FortiGuard Encyclopedia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Integration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094714965"/>
      </p:ext>
    </p:extLst>
  </p:cSld>
  <p:clrMapOvr>
    <a:masterClrMapping/>
  </p:clrMapOvr>
  <p:transition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H/W Acceleration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2421799" y="1921142"/>
            <a:ext cx="1782763" cy="900112"/>
          </a:xfrm>
          <a:prstGeom prst="rect">
            <a:avLst/>
          </a:prstGeom>
          <a:solidFill>
            <a:srgbClr val="DD954D"/>
          </a:soli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DD954D"/>
            </a:extrusionClr>
          </a:sp3d>
        </p:spPr>
        <p:txBody>
          <a:bodyPr anchor="ctr">
            <a:prstTxWarp prst="textNoShape">
              <a:avLst/>
            </a:prstTxWarp>
            <a:flatTx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>
                <a:solidFill>
                  <a:sysClr val="window" lastClr="FFFFFF"/>
                </a:solidFill>
                <a:latin typeface="Tahoma" charset="0"/>
                <a:ea typeface="+mn-ea"/>
                <a:cs typeface="+mn-cs"/>
              </a:rPr>
              <a:t>CPU</a:t>
            </a: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311819" y="1921142"/>
            <a:ext cx="1704304" cy="914400"/>
          </a:xfrm>
          <a:prstGeom prst="rect">
            <a:avLst/>
          </a:prstGeom>
          <a:solidFill>
            <a:srgbClr val="FF9966"/>
          </a:soli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9966"/>
            </a:extrusionClr>
          </a:sp3d>
        </p:spPr>
        <p:txBody>
          <a:bodyPr anchor="ctr">
            <a:prstTxWarp prst="textNoShape">
              <a:avLst/>
            </a:prstTxWarp>
            <a:flatTx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 smtClean="0">
                <a:solidFill>
                  <a:sysClr val="window" lastClr="FFFFFF"/>
                </a:solidFill>
                <a:latin typeface="Tahoma" charset="0"/>
                <a:ea typeface="+mn-ea"/>
                <a:cs typeface="+mn-cs"/>
              </a:rPr>
              <a:t>Memory</a:t>
            </a:r>
            <a:endParaRPr lang="en-US" sz="1800" kern="0" dirty="0">
              <a:solidFill>
                <a:sysClr val="window" lastClr="FFFFFF"/>
              </a:solidFill>
              <a:latin typeface="Tahoma" charset="0"/>
              <a:ea typeface="+mn-ea"/>
              <a:cs typeface="+mn-cs"/>
            </a:endParaRPr>
          </a:p>
        </p:txBody>
      </p:sp>
      <p:sp>
        <p:nvSpPr>
          <p:cNvPr id="26" name="Text Box 34"/>
          <p:cNvSpPr txBox="1">
            <a:spLocks noChangeArrowheads="1"/>
          </p:cNvSpPr>
          <p:nvPr/>
        </p:nvSpPr>
        <p:spPr bwMode="gray">
          <a:xfrm>
            <a:off x="1786271" y="3764419"/>
            <a:ext cx="1389063" cy="385762"/>
          </a:xfrm>
          <a:prstGeom prst="rect">
            <a:avLst/>
          </a:prstGeom>
          <a:solidFill>
            <a:sysClr val="window" lastClr="FFFFFF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107763" dir="8100000" algn="ctr" rotWithShape="0">
              <a:srgbClr val="EEECE1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>
                <a:solidFill>
                  <a:sysClr val="windowText" lastClr="000000"/>
                </a:solidFill>
                <a:latin typeface="Tahoma" pitchFamily="34" charset="0"/>
                <a:ea typeface="+mn-ea"/>
                <a:cs typeface="Arial" charset="0"/>
              </a:rPr>
              <a:t>Interfaces</a:t>
            </a:r>
          </a:p>
        </p:txBody>
      </p:sp>
      <p:sp>
        <p:nvSpPr>
          <p:cNvPr id="27" name="Rounded Rectangle 37"/>
          <p:cNvSpPr>
            <a:spLocks noChangeArrowheads="1"/>
          </p:cNvSpPr>
          <p:nvPr/>
        </p:nvSpPr>
        <p:spPr bwMode="auto">
          <a:xfrm>
            <a:off x="1847656" y="4175580"/>
            <a:ext cx="533400" cy="457200"/>
          </a:xfrm>
          <a:prstGeom prst="roundRect">
            <a:avLst>
              <a:gd name="adj" fmla="val 16667"/>
            </a:avLst>
          </a:prstGeom>
          <a:solidFill>
            <a:sysClr val="window" lastClr="FFFFFF">
              <a:lumMod val="65000"/>
            </a:sysClr>
          </a:solidFill>
          <a:ln w="12700">
            <a:solidFill>
              <a:srgbClr val="131313"/>
            </a:solidFill>
            <a:round/>
            <a:headEnd/>
            <a:tailEnd/>
          </a:ln>
        </p:spPr>
        <p:txBody>
          <a:bodyPr anchor="ctr" anchorCtr="1">
            <a:prstTxWarp prst="textNoShape">
              <a:avLst/>
            </a:prstTxWarp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solidFill>
                  <a:srgbClr val="131313"/>
                </a:solidFill>
                <a:latin typeface="Arial"/>
              </a:rPr>
              <a:t>1GE</a:t>
            </a:r>
          </a:p>
        </p:txBody>
      </p:sp>
      <p:sp>
        <p:nvSpPr>
          <p:cNvPr id="28" name="Rounded Rectangle 38"/>
          <p:cNvSpPr>
            <a:spLocks noChangeArrowheads="1"/>
          </p:cNvSpPr>
          <p:nvPr/>
        </p:nvSpPr>
        <p:spPr bwMode="auto">
          <a:xfrm>
            <a:off x="2537688" y="4175580"/>
            <a:ext cx="533400" cy="457200"/>
          </a:xfrm>
          <a:prstGeom prst="roundRect">
            <a:avLst>
              <a:gd name="adj" fmla="val 16667"/>
            </a:avLst>
          </a:prstGeom>
          <a:solidFill>
            <a:sysClr val="window" lastClr="FFFFFF">
              <a:lumMod val="65000"/>
            </a:sysClr>
          </a:solidFill>
          <a:ln w="12700">
            <a:solidFill>
              <a:srgbClr val="131313"/>
            </a:solidFill>
            <a:round/>
            <a:headEnd/>
            <a:tailEnd/>
          </a:ln>
        </p:spPr>
        <p:txBody>
          <a:bodyPr anchor="ctr" anchorCtr="1">
            <a:prstTxWarp prst="textNoShape">
              <a:avLst/>
            </a:prstTxWarp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solidFill>
                  <a:srgbClr val="131313"/>
                </a:solidFill>
                <a:latin typeface="Arial"/>
              </a:rPr>
              <a:t>1GE</a:t>
            </a:r>
          </a:p>
        </p:txBody>
      </p:sp>
      <p:cxnSp>
        <p:nvCxnSpPr>
          <p:cNvPr id="29" name="Straight Arrow Connector 28"/>
          <p:cNvCxnSpPr/>
          <p:nvPr/>
        </p:nvCxnSpPr>
        <p:spPr bwMode="auto">
          <a:xfrm rot="10800000">
            <a:off x="148693" y="3594488"/>
            <a:ext cx="4112303" cy="5"/>
          </a:xfrm>
          <a:prstGeom prst="straightConnector1">
            <a:avLst/>
          </a:prstGeom>
          <a:solidFill>
            <a:srgbClr val="EDA04F"/>
          </a:solidFill>
          <a:ln w="63500" cap="flat" cmpd="sng" algn="ctr">
            <a:solidFill>
              <a:srgbClr val="131313">
                <a:lumMod val="50000"/>
                <a:lumOff val="50000"/>
              </a:srgbClr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30" name="Straight Arrow Connector 29"/>
          <p:cNvCxnSpPr/>
          <p:nvPr/>
        </p:nvCxnSpPr>
        <p:spPr bwMode="auto">
          <a:xfrm rot="5400000">
            <a:off x="825450" y="3287306"/>
            <a:ext cx="514075" cy="1588"/>
          </a:xfrm>
          <a:prstGeom prst="straightConnector1">
            <a:avLst/>
          </a:prstGeom>
          <a:solidFill>
            <a:srgbClr val="EDA04F"/>
          </a:solidFill>
          <a:ln w="63500" cap="flat" cmpd="sng" algn="ctr">
            <a:solidFill>
              <a:srgbClr val="131313">
                <a:lumMod val="50000"/>
                <a:lumOff val="50000"/>
              </a:srgbClr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 rot="5400000">
            <a:off x="2940269" y="3287306"/>
            <a:ext cx="514075" cy="1588"/>
          </a:xfrm>
          <a:prstGeom prst="straightConnector1">
            <a:avLst/>
          </a:prstGeom>
          <a:solidFill>
            <a:srgbClr val="EDA04F"/>
          </a:solidFill>
          <a:ln w="63500" cap="flat" cmpd="sng" algn="ctr">
            <a:solidFill>
              <a:srgbClr val="131313">
                <a:lumMod val="50000"/>
                <a:lumOff val="50000"/>
              </a:srgb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304799" y="1371602"/>
            <a:ext cx="38035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600" b="1" dirty="0" smtClean="0">
                <a:solidFill>
                  <a:srgbClr val="36424A"/>
                </a:solidFill>
                <a:latin typeface="Helvetica 55 Roman"/>
                <a:ea typeface="+mn-ea"/>
                <a:cs typeface="Helvetica 55 Roman"/>
              </a:rPr>
              <a:t>Legacy Security Gateway Appliances</a:t>
            </a:r>
          </a:p>
        </p:txBody>
      </p:sp>
      <p:sp>
        <p:nvSpPr>
          <p:cNvPr id="33" name="Freeform 32"/>
          <p:cNvSpPr/>
          <p:nvPr/>
        </p:nvSpPr>
        <p:spPr bwMode="auto">
          <a:xfrm>
            <a:off x="491069" y="2621846"/>
            <a:ext cx="3251200" cy="3434644"/>
          </a:xfrm>
          <a:custGeom>
            <a:avLst/>
            <a:gdLst>
              <a:gd name="connsiteX0" fmla="*/ 0 w 3251200"/>
              <a:gd name="connsiteY0" fmla="*/ 3169355 h 3434644"/>
              <a:gd name="connsiteX1" fmla="*/ 965200 w 3251200"/>
              <a:gd name="connsiteY1" fmla="*/ 3220155 h 3434644"/>
              <a:gd name="connsiteX2" fmla="*/ 1676400 w 3251200"/>
              <a:gd name="connsiteY2" fmla="*/ 1882421 h 3434644"/>
              <a:gd name="connsiteX3" fmla="*/ 1744133 w 3251200"/>
              <a:gd name="connsiteY3" fmla="*/ 1086555 h 3434644"/>
              <a:gd name="connsiteX4" fmla="*/ 2116667 w 3251200"/>
              <a:gd name="connsiteY4" fmla="*/ 917221 h 3434644"/>
              <a:gd name="connsiteX5" fmla="*/ 2624667 w 3251200"/>
              <a:gd name="connsiteY5" fmla="*/ 121355 h 3434644"/>
              <a:gd name="connsiteX6" fmla="*/ 2946400 w 3251200"/>
              <a:gd name="connsiteY6" fmla="*/ 189088 h 3434644"/>
              <a:gd name="connsiteX7" fmla="*/ 2827867 w 3251200"/>
              <a:gd name="connsiteY7" fmla="*/ 900288 h 3434644"/>
              <a:gd name="connsiteX8" fmla="*/ 2336800 w 3251200"/>
              <a:gd name="connsiteY8" fmla="*/ 1340555 h 3434644"/>
              <a:gd name="connsiteX9" fmla="*/ 2319867 w 3251200"/>
              <a:gd name="connsiteY9" fmla="*/ 1882421 h 3434644"/>
              <a:gd name="connsiteX10" fmla="*/ 2319867 w 3251200"/>
              <a:gd name="connsiteY10" fmla="*/ 2796821 h 3434644"/>
              <a:gd name="connsiteX11" fmla="*/ 2438400 w 3251200"/>
              <a:gd name="connsiteY11" fmla="*/ 3067755 h 3434644"/>
              <a:gd name="connsiteX12" fmla="*/ 3251200 w 3251200"/>
              <a:gd name="connsiteY12" fmla="*/ 3220155 h 3434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51200" h="3434644">
                <a:moveTo>
                  <a:pt x="0" y="3169355"/>
                </a:moveTo>
                <a:cubicBezTo>
                  <a:pt x="342900" y="3301999"/>
                  <a:pt x="685800" y="3434644"/>
                  <a:pt x="965200" y="3220155"/>
                </a:cubicBezTo>
                <a:cubicBezTo>
                  <a:pt x="1244600" y="3005666"/>
                  <a:pt x="1546578" y="2238021"/>
                  <a:pt x="1676400" y="1882421"/>
                </a:cubicBezTo>
                <a:cubicBezTo>
                  <a:pt x="1806222" y="1526821"/>
                  <a:pt x="1670755" y="1247422"/>
                  <a:pt x="1744133" y="1086555"/>
                </a:cubicBezTo>
                <a:cubicBezTo>
                  <a:pt x="1817511" y="925688"/>
                  <a:pt x="1969911" y="1078088"/>
                  <a:pt x="2116667" y="917221"/>
                </a:cubicBezTo>
                <a:cubicBezTo>
                  <a:pt x="2263423" y="756354"/>
                  <a:pt x="2486378" y="242710"/>
                  <a:pt x="2624667" y="121355"/>
                </a:cubicBezTo>
                <a:cubicBezTo>
                  <a:pt x="2762956" y="0"/>
                  <a:pt x="2912533" y="59266"/>
                  <a:pt x="2946400" y="189088"/>
                </a:cubicBezTo>
                <a:cubicBezTo>
                  <a:pt x="2980267" y="318910"/>
                  <a:pt x="2929467" y="708377"/>
                  <a:pt x="2827867" y="900288"/>
                </a:cubicBezTo>
                <a:cubicBezTo>
                  <a:pt x="2726267" y="1092199"/>
                  <a:pt x="2421467" y="1176866"/>
                  <a:pt x="2336800" y="1340555"/>
                </a:cubicBezTo>
                <a:cubicBezTo>
                  <a:pt x="2252133" y="1504244"/>
                  <a:pt x="2322689" y="1639710"/>
                  <a:pt x="2319867" y="1882421"/>
                </a:cubicBezTo>
                <a:cubicBezTo>
                  <a:pt x="2317045" y="2125132"/>
                  <a:pt x="2300112" y="2599265"/>
                  <a:pt x="2319867" y="2796821"/>
                </a:cubicBezTo>
                <a:cubicBezTo>
                  <a:pt x="2339622" y="2994377"/>
                  <a:pt x="2283178" y="2997199"/>
                  <a:pt x="2438400" y="3067755"/>
                </a:cubicBezTo>
                <a:cubicBezTo>
                  <a:pt x="2593622" y="3138311"/>
                  <a:pt x="3251200" y="3220155"/>
                  <a:pt x="3251200" y="3220155"/>
                </a:cubicBezTo>
              </a:path>
            </a:pathLst>
          </a:custGeom>
          <a:noFill/>
          <a:ln w="38100" cap="flat" cmpd="sng" algn="ctr">
            <a:solidFill>
              <a:schemeClr val="accent3">
                <a:lumMod val="75000"/>
              </a:schemeClr>
            </a:solidFill>
            <a:prstDash val="sysDash"/>
            <a:round/>
            <a:headEnd type="none" w="med" len="med"/>
            <a:tailEnd type="triangle" w="lg" len="lg"/>
          </a:ln>
          <a:effectLst/>
        </p:spPr>
        <p:txBody>
          <a:bodyPr rtlCol="0" anchor="ctr"/>
          <a:lstStyle/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SG" sz="1800" b="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3871" y="5469467"/>
            <a:ext cx="122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400" dirty="0" smtClean="0">
                <a:solidFill>
                  <a:srgbClr val="33CC33">
                    <a:lumMod val="50000"/>
                  </a:srgbClr>
                </a:solidFill>
                <a:latin typeface="Helvetica 55 Roman"/>
                <a:ea typeface="+mn-ea"/>
                <a:cs typeface="Helvetica 55 Roman"/>
              </a:rPr>
              <a:t>Packet Flow</a:t>
            </a:r>
          </a:p>
        </p:txBody>
      </p:sp>
      <p:grpSp>
        <p:nvGrpSpPr>
          <p:cNvPr id="35" name="Group 26"/>
          <p:cNvGrpSpPr/>
          <p:nvPr/>
        </p:nvGrpSpPr>
        <p:grpSpPr>
          <a:xfrm>
            <a:off x="4397725" y="1387924"/>
            <a:ext cx="4661610" cy="4473832"/>
            <a:chOff x="4397725" y="1387924"/>
            <a:chExt cx="4661610" cy="4473832"/>
          </a:xfrm>
        </p:grpSpPr>
        <p:sp>
          <p:nvSpPr>
            <p:cNvPr id="36" name="Rectangle 5"/>
            <p:cNvSpPr>
              <a:spLocks noChangeArrowheads="1"/>
            </p:cNvSpPr>
            <p:nvPr/>
          </p:nvSpPr>
          <p:spPr bwMode="auto">
            <a:xfrm>
              <a:off x="7220138" y="1836475"/>
              <a:ext cx="1782763" cy="900112"/>
            </a:xfrm>
            <a:prstGeom prst="rect">
              <a:avLst/>
            </a:prstGeom>
            <a:solidFill>
              <a:srgbClr val="DD954D"/>
            </a:solid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DD954D"/>
              </a:extrusionClr>
            </a:sp3d>
          </p:spPr>
          <p:txBody>
            <a:bodyPr anchor="ctr">
              <a:prstTxWarp prst="textNoShape">
                <a:avLst/>
              </a:prstTxWarp>
              <a:flatTx/>
            </a:bodyPr>
            <a:lstStyle/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kern="0">
                  <a:solidFill>
                    <a:sysClr val="window" lastClr="FFFFFF"/>
                  </a:solidFill>
                  <a:latin typeface="Tahoma" charset="0"/>
                  <a:ea typeface="+mn-ea"/>
                  <a:cs typeface="+mn-cs"/>
                </a:rPr>
                <a:t>CPU</a:t>
              </a:r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5110158" y="1836475"/>
              <a:ext cx="1704304" cy="914400"/>
            </a:xfrm>
            <a:prstGeom prst="rect">
              <a:avLst/>
            </a:prstGeom>
            <a:solidFill>
              <a:srgbClr val="FF9966"/>
            </a:solid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66"/>
              </a:extrusionClr>
            </a:sp3d>
          </p:spPr>
          <p:txBody>
            <a:bodyPr anchor="ctr">
              <a:prstTxWarp prst="textNoShape">
                <a:avLst/>
              </a:prstTxWarp>
              <a:flatTx/>
            </a:bodyPr>
            <a:lstStyle/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kern="0" dirty="0" smtClean="0">
                  <a:solidFill>
                    <a:sysClr val="window" lastClr="FFFFFF"/>
                  </a:solidFill>
                  <a:latin typeface="Tahoma" charset="0"/>
                  <a:ea typeface="+mn-ea"/>
                  <a:cs typeface="+mn-cs"/>
                </a:rPr>
                <a:t>Memory</a:t>
              </a:r>
              <a:endParaRPr lang="en-US" sz="1800" kern="0" dirty="0">
                <a:solidFill>
                  <a:sysClr val="window" lastClr="FFFFFF"/>
                </a:solidFill>
                <a:latin typeface="Tahoma" charset="0"/>
                <a:ea typeface="+mn-ea"/>
                <a:cs typeface="+mn-cs"/>
              </a:endParaRPr>
            </a:p>
          </p:txBody>
        </p:sp>
        <p:sp>
          <p:nvSpPr>
            <p:cNvPr id="38" name="Text Box 34"/>
            <p:cNvSpPr txBox="1">
              <a:spLocks noChangeArrowheads="1"/>
            </p:cNvSpPr>
            <p:nvPr/>
          </p:nvSpPr>
          <p:spPr bwMode="gray">
            <a:xfrm>
              <a:off x="6584610" y="3679752"/>
              <a:ext cx="1389063" cy="385762"/>
            </a:xfrm>
            <a:prstGeom prst="rect">
              <a:avLst/>
            </a:prstGeom>
            <a:solidFill>
              <a:sysClr val="window" lastClr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8100000" algn="ctr" rotWithShape="0">
                <a:srgbClr val="EEECE1">
                  <a:alpha val="50000"/>
                </a:srgbClr>
              </a:outerShdw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kern="0" dirty="0">
                  <a:solidFill>
                    <a:sysClr val="windowText" lastClr="000000"/>
                  </a:solidFill>
                  <a:latin typeface="Tahoma" pitchFamily="34" charset="0"/>
                  <a:ea typeface="+mn-ea"/>
                  <a:cs typeface="Arial" charset="0"/>
                </a:rPr>
                <a:t>Interfaces</a:t>
              </a:r>
            </a:p>
          </p:txBody>
        </p:sp>
        <p:sp>
          <p:nvSpPr>
            <p:cNvPr id="39" name="Rounded Rectangle 37"/>
            <p:cNvSpPr>
              <a:spLocks noChangeArrowheads="1"/>
            </p:cNvSpPr>
            <p:nvPr/>
          </p:nvSpPr>
          <p:spPr bwMode="auto">
            <a:xfrm>
              <a:off x="6645995" y="4632780"/>
              <a:ext cx="533400" cy="457200"/>
            </a:xfrm>
            <a:prstGeom prst="roundRect">
              <a:avLst>
                <a:gd name="adj" fmla="val 16667"/>
              </a:avLst>
            </a:prstGeom>
            <a:solidFill>
              <a:sysClr val="window" lastClr="FFFFFF">
                <a:lumMod val="65000"/>
              </a:sysClr>
            </a:solidFill>
            <a:ln w="12700">
              <a:solidFill>
                <a:srgbClr val="131313"/>
              </a:solidFill>
              <a:round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kern="0" dirty="0" smtClean="0">
                  <a:solidFill>
                    <a:srgbClr val="131313"/>
                  </a:solidFill>
                  <a:latin typeface="Arial"/>
                </a:rPr>
                <a:t>1GE</a:t>
              </a:r>
            </a:p>
          </p:txBody>
        </p:sp>
        <p:sp>
          <p:nvSpPr>
            <p:cNvPr id="40" name="Rounded Rectangle 38"/>
            <p:cNvSpPr>
              <a:spLocks noChangeArrowheads="1"/>
            </p:cNvSpPr>
            <p:nvPr/>
          </p:nvSpPr>
          <p:spPr bwMode="auto">
            <a:xfrm>
              <a:off x="7336027" y="4632780"/>
              <a:ext cx="533400" cy="457200"/>
            </a:xfrm>
            <a:prstGeom prst="roundRect">
              <a:avLst>
                <a:gd name="adj" fmla="val 16667"/>
              </a:avLst>
            </a:prstGeom>
            <a:solidFill>
              <a:sysClr val="window" lastClr="FFFFFF">
                <a:lumMod val="65000"/>
              </a:sysClr>
            </a:solidFill>
            <a:ln w="12700">
              <a:solidFill>
                <a:srgbClr val="131313"/>
              </a:solidFill>
              <a:round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kern="0" dirty="0" smtClean="0">
                  <a:solidFill>
                    <a:srgbClr val="131313"/>
                  </a:solidFill>
                  <a:latin typeface="Arial"/>
                </a:rPr>
                <a:t>1GE</a:t>
              </a:r>
            </a:p>
          </p:txBody>
        </p:sp>
        <p:cxnSp>
          <p:nvCxnSpPr>
            <p:cNvPr id="41" name="Straight Arrow Connector 40"/>
            <p:cNvCxnSpPr/>
            <p:nvPr/>
          </p:nvCxnSpPr>
          <p:spPr bwMode="auto">
            <a:xfrm rot="10800000">
              <a:off x="4947032" y="3509821"/>
              <a:ext cx="4112303" cy="5"/>
            </a:xfrm>
            <a:prstGeom prst="straightConnector1">
              <a:avLst/>
            </a:prstGeom>
            <a:solidFill>
              <a:srgbClr val="EDA04F"/>
            </a:solidFill>
            <a:ln w="63500" cap="flat" cmpd="sng" algn="ctr">
              <a:solidFill>
                <a:srgbClr val="131313">
                  <a:lumMod val="50000"/>
                  <a:lumOff val="50000"/>
                </a:srgbClr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 rot="5400000">
              <a:off x="5623789" y="3202639"/>
              <a:ext cx="514075" cy="1588"/>
            </a:xfrm>
            <a:prstGeom prst="straightConnector1">
              <a:avLst/>
            </a:prstGeom>
            <a:solidFill>
              <a:srgbClr val="EDA04F"/>
            </a:solidFill>
            <a:ln w="63500" cap="flat" cmpd="sng" algn="ctr">
              <a:solidFill>
                <a:srgbClr val="131313">
                  <a:lumMod val="50000"/>
                  <a:lumOff val="50000"/>
                </a:srgbClr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rot="5400000">
              <a:off x="7738608" y="3202639"/>
              <a:ext cx="514075" cy="1588"/>
            </a:xfrm>
            <a:prstGeom prst="straightConnector1">
              <a:avLst/>
            </a:prstGeom>
            <a:solidFill>
              <a:srgbClr val="EDA04F"/>
            </a:solidFill>
            <a:ln w="63500" cap="flat" cmpd="sng" algn="ctr">
              <a:solidFill>
                <a:srgbClr val="131313">
                  <a:lumMod val="50000"/>
                  <a:lumOff val="50000"/>
                </a:srgbClr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44" name="Rectangle 21"/>
            <p:cNvSpPr>
              <a:spLocks noChangeArrowheads="1"/>
            </p:cNvSpPr>
            <p:nvPr/>
          </p:nvSpPr>
          <p:spPr bwMode="auto">
            <a:xfrm>
              <a:off x="6661006" y="4038604"/>
              <a:ext cx="1354666" cy="431798"/>
            </a:xfrm>
            <a:prstGeom prst="rect">
              <a:avLst/>
            </a:prstGeom>
            <a:solidFill>
              <a:schemeClr val="accent2"/>
            </a:solid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ctr">
              <a:prstTxWarp prst="textNoShape">
                <a:avLst/>
              </a:prstTxWarp>
              <a:flatTx/>
            </a:bodyPr>
            <a:lstStyle/>
            <a:p>
              <a:pPr algn="ctr"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 err="1" smtClean="0">
                  <a:solidFill>
                    <a:prstClr val="white"/>
                  </a:solidFill>
                  <a:latin typeface="Tahoma" charset="0"/>
                  <a:ea typeface="+mn-ea"/>
                  <a:cs typeface="+mn-cs"/>
                </a:rPr>
                <a:t>FortiASIC</a:t>
              </a:r>
              <a:r>
                <a:rPr lang="en-US" sz="1400" dirty="0" smtClean="0">
                  <a:solidFill>
                    <a:prstClr val="white"/>
                  </a:solidFill>
                  <a:latin typeface="Tahoma" charset="0"/>
                  <a:ea typeface="+mn-ea"/>
                  <a:cs typeface="+mn-cs"/>
                </a:rPr>
                <a:t> NP</a:t>
              </a:r>
              <a:endParaRPr lang="en-US" sz="1400" dirty="0">
                <a:solidFill>
                  <a:prstClr val="white"/>
                </a:solidFill>
                <a:latin typeface="Tahoma" charset="0"/>
                <a:ea typeface="+mn-ea"/>
                <a:cs typeface="+mn-cs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967672" y="1387924"/>
              <a:ext cx="40084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SG" sz="1600" b="1" dirty="0" smtClean="0">
                  <a:latin typeface="Helvetica 55 Roman"/>
                  <a:ea typeface="+mn-ea"/>
                  <a:cs typeface="Helvetica 55 Roman"/>
                </a:rPr>
                <a:t>FortiGate Security Gateway Appliances</a:t>
              </a: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5255539" y="4368800"/>
              <a:ext cx="3183467" cy="1492956"/>
            </a:xfrm>
            <a:custGeom>
              <a:avLst/>
              <a:gdLst>
                <a:gd name="connsiteX0" fmla="*/ 0 w 3183467"/>
                <a:gd name="connsiteY0" fmla="*/ 1405467 h 1492956"/>
                <a:gd name="connsiteX1" fmla="*/ 982134 w 3183467"/>
                <a:gd name="connsiteY1" fmla="*/ 1388534 h 1492956"/>
                <a:gd name="connsiteX2" fmla="*/ 1591734 w 3183467"/>
                <a:gd name="connsiteY2" fmla="*/ 778934 h 1492956"/>
                <a:gd name="connsiteX3" fmla="*/ 1625600 w 3183467"/>
                <a:gd name="connsiteY3" fmla="*/ 135467 h 1492956"/>
                <a:gd name="connsiteX4" fmla="*/ 2252134 w 3183467"/>
                <a:gd name="connsiteY4" fmla="*/ 33867 h 1492956"/>
                <a:gd name="connsiteX5" fmla="*/ 2404534 w 3183467"/>
                <a:gd name="connsiteY5" fmla="*/ 338667 h 1492956"/>
                <a:gd name="connsiteX6" fmla="*/ 2421467 w 3183467"/>
                <a:gd name="connsiteY6" fmla="*/ 1253067 h 1492956"/>
                <a:gd name="connsiteX7" fmla="*/ 3183467 w 3183467"/>
                <a:gd name="connsiteY7" fmla="*/ 1371600 h 149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83467" h="1492956">
                  <a:moveTo>
                    <a:pt x="0" y="1405467"/>
                  </a:moveTo>
                  <a:cubicBezTo>
                    <a:pt x="358422" y="1449211"/>
                    <a:pt x="716845" y="1492956"/>
                    <a:pt x="982134" y="1388534"/>
                  </a:cubicBezTo>
                  <a:cubicBezTo>
                    <a:pt x="1247423" y="1284112"/>
                    <a:pt x="1484490" y="987778"/>
                    <a:pt x="1591734" y="778934"/>
                  </a:cubicBezTo>
                  <a:cubicBezTo>
                    <a:pt x="1698978" y="570090"/>
                    <a:pt x="1515533" y="259645"/>
                    <a:pt x="1625600" y="135467"/>
                  </a:cubicBezTo>
                  <a:cubicBezTo>
                    <a:pt x="1735667" y="11289"/>
                    <a:pt x="2122312" y="0"/>
                    <a:pt x="2252134" y="33867"/>
                  </a:cubicBezTo>
                  <a:cubicBezTo>
                    <a:pt x="2381956" y="67734"/>
                    <a:pt x="2376312" y="135467"/>
                    <a:pt x="2404534" y="338667"/>
                  </a:cubicBezTo>
                  <a:cubicBezTo>
                    <a:pt x="2432756" y="541867"/>
                    <a:pt x="2291645" y="1080912"/>
                    <a:pt x="2421467" y="1253067"/>
                  </a:cubicBezTo>
                  <a:cubicBezTo>
                    <a:pt x="2551289" y="1425223"/>
                    <a:pt x="3183467" y="1371600"/>
                    <a:pt x="3183467" y="1371600"/>
                  </a:cubicBezTo>
                </a:path>
              </a:pathLst>
            </a:custGeom>
            <a:noFill/>
            <a:ln w="38100" cap="flat" cmpd="sng" algn="ctr">
              <a:solidFill>
                <a:schemeClr val="accent3">
                  <a:lumMod val="75000"/>
                </a:schemeClr>
              </a:solidFill>
              <a:prstDash val="sysDash"/>
              <a:round/>
              <a:headEnd type="none" w="med" len="med"/>
              <a:tailEnd type="triangle" w="lg" len="lg"/>
            </a:ln>
            <a:effectLst/>
          </p:spPr>
          <p:txBody>
            <a:bodyPr rtlCol="0" anchor="ctr"/>
            <a:lstStyle/>
            <a:p>
              <a:pPr algn="ctr"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SG" sz="1800" b="0">
                <a:solidFill>
                  <a:srgbClr val="000000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97725" y="4920224"/>
              <a:ext cx="2412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Wingdings" charset="2"/>
                <a:buChar char="ü"/>
              </a:pPr>
              <a:r>
                <a:rPr lang="en-SG" sz="1400" dirty="0" smtClean="0">
                  <a:solidFill>
                    <a:srgbClr val="36424A"/>
                  </a:solidFill>
                  <a:latin typeface="Helvetica 55 Roman"/>
                  <a:ea typeface="+mn-ea"/>
                  <a:cs typeface="Helvetica 55 Roman"/>
                </a:rPr>
                <a:t>Low Latency</a:t>
              </a:r>
            </a:p>
            <a:p>
              <a:pPr marL="285750" indent="-285750"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Wingdings" charset="2"/>
                <a:buChar char="ü"/>
              </a:pPr>
              <a:r>
                <a:rPr lang="en-SG" sz="1400" dirty="0" smtClean="0">
                  <a:solidFill>
                    <a:srgbClr val="36424A"/>
                  </a:solidFill>
                  <a:latin typeface="Helvetica 55 Roman"/>
                  <a:ea typeface="+mn-ea"/>
                  <a:cs typeface="Helvetica 55 Roman"/>
                </a:rPr>
                <a:t>Wire-Speed throughput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459011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VPN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4462157"/>
              </p:ext>
            </p:extLst>
          </p:nvPr>
        </p:nvGraphicFramePr>
        <p:xfrm>
          <a:off x="440801" y="1344654"/>
          <a:ext cx="3987266" cy="45010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Standard Based Protocol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and route based configurations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Hub-and-Spoke, mesh VPN architectures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Redundant tunnels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Spilt Tunneling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Remote VPN with FortiClient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Web and Tunnel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Customizable Portal with bookmarks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Virtual Desktop &amp; Host Check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Other VPN Features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L2TP (Microsoft) &amp; GRE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Hardware Acceleration*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19053" y="3949003"/>
            <a:ext cx="4242169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No Additional Licenses required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Integrates with UTM functions </a:t>
            </a:r>
            <a:r>
              <a:rPr lang="en-US" sz="1800" b="1" dirty="0"/>
              <a:t>protects Internal </a:t>
            </a:r>
            <a:r>
              <a:rPr lang="en-US" sz="1800" b="1" dirty="0" smtClean="0"/>
              <a:t>resources against remote </a:t>
            </a:r>
            <a:r>
              <a:rPr lang="en-US" sz="1800" b="1" dirty="0"/>
              <a:t>traffic</a:t>
            </a:r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211642" y="3554298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SSL VPN Portal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4" name="Picture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4433" y="9486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02496" y="6378203"/>
            <a:ext cx="2215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*applicable to supported models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7709" y="1527672"/>
            <a:ext cx="4200816" cy="1938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6" descr="ICSA_Labs_IPSEC-Basic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6452" y="5510184"/>
            <a:ext cx="10572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1" descr="ICSA_Labs_SSL-VPN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9821" y="5499495"/>
            <a:ext cx="10572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060717"/>
      </p:ext>
    </p:extLst>
  </p:cSld>
  <p:clrMapOvr>
    <a:masterClrMapping/>
  </p:clrMapOvr>
  <p:transition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276857" y="1785740"/>
            <a:ext cx="2754707" cy="362847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rgbClr val="36424A"/>
                </a:solidFill>
              </a:rPr>
              <a:t>Web Application Mode</a:t>
            </a:r>
          </a:p>
          <a:p>
            <a:pPr algn="ctr"/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Support via Java Applets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Limited application support: HTTP/HTTPS, FTP, SMB/CIFS, TELNET, SSH, VNC, RDP, Citrix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Ease of use</a:t>
            </a:r>
          </a:p>
          <a:p>
            <a:pPr marL="285750" indent="-285750">
              <a:buClr>
                <a:srgbClr val="FF0000"/>
              </a:buClr>
              <a:buFont typeface="Arial"/>
              <a:buChar char="•"/>
            </a:pPr>
            <a:endParaRPr lang="en-US" sz="1600" dirty="0"/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Modes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 bwMode="auto">
          <a:xfrm>
            <a:off x="3155498" y="1785740"/>
            <a:ext cx="2754707" cy="362847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rgbClr val="36424A"/>
                </a:solidFill>
              </a:rPr>
              <a:t>Tunnel Mode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Support via SSL VPN Client, requires download &amp; </a:t>
            </a:r>
            <a:r>
              <a:rPr lang="en-US" sz="1600" dirty="0">
                <a:solidFill>
                  <a:srgbClr val="36424A"/>
                </a:solidFill>
              </a:rPr>
              <a:t>i</a:t>
            </a:r>
            <a:r>
              <a:rPr lang="en-US" sz="1600" dirty="0" smtClean="0">
                <a:solidFill>
                  <a:srgbClr val="36424A"/>
                </a:solidFill>
              </a:rPr>
              <a:t>nstall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Unlimited L3 application support</a:t>
            </a:r>
            <a:endParaRPr lang="en-US" sz="1600" dirty="0">
              <a:solidFill>
                <a:srgbClr val="36424A"/>
              </a:solidFill>
            </a:endParaRP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2" name="Picture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ounded Rectangle 22"/>
          <p:cNvSpPr/>
          <p:nvPr/>
        </p:nvSpPr>
        <p:spPr bwMode="auto">
          <a:xfrm>
            <a:off x="6138408" y="1776712"/>
            <a:ext cx="2754707" cy="362847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Port Forward Mode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Support via Java Applets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Extends applications supported by web application mode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Does not need admin privilege to install and run</a:t>
            </a:r>
          </a:p>
        </p:txBody>
      </p:sp>
    </p:spTree>
    <p:extLst>
      <p:ext uri="{BB962C8B-B14F-4D97-AF65-F5344CB8AC3E}">
        <p14:creationId xmlns:p14="http://schemas.microsoft.com/office/powerpoint/2010/main" val="2083941165"/>
      </p:ext>
    </p:extLst>
  </p:cSld>
  <p:clrMapOvr>
    <a:masterClrMapping/>
  </p:clrMapOvr>
  <p:transition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861" y="2484981"/>
            <a:ext cx="5703406" cy="3414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SSL VPN Portal</a:t>
            </a:r>
            <a:endParaRPr lang="en-US" dirty="0"/>
          </a:p>
        </p:txBody>
      </p:sp>
      <p:sp>
        <p:nvSpPr>
          <p:cNvPr id="12" name="Isosceles Triangle 26"/>
          <p:cNvSpPr/>
          <p:nvPr/>
        </p:nvSpPr>
        <p:spPr>
          <a:xfrm rot="10800000">
            <a:off x="1320799" y="1334635"/>
            <a:ext cx="2108200" cy="1211581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83895" y="1417050"/>
            <a:ext cx="1844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Customized header, logo, themes and page layout</a:t>
            </a:r>
          </a:p>
          <a:p>
            <a:endParaRPr lang="en-US" sz="12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5" name="Isosceles Triangle 26"/>
          <p:cNvSpPr/>
          <p:nvPr/>
        </p:nvSpPr>
        <p:spPr>
          <a:xfrm rot="10800000">
            <a:off x="2823409" y="2101983"/>
            <a:ext cx="2108200" cy="1211581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>
            <a:off x="6090650" y="1599332"/>
            <a:ext cx="2108200" cy="1211581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60370" y="1936621"/>
            <a:ext cx="2058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Customized Widgets</a:t>
            </a:r>
          </a:p>
        </p:txBody>
      </p:sp>
      <p:sp>
        <p:nvSpPr>
          <p:cNvPr id="20" name="Isosceles Triangle 26"/>
          <p:cNvSpPr/>
          <p:nvPr/>
        </p:nvSpPr>
        <p:spPr>
          <a:xfrm rot="16200000">
            <a:off x="5198801" y="3811111"/>
            <a:ext cx="882320" cy="2204101"/>
          </a:xfrm>
          <a:custGeom>
            <a:avLst/>
            <a:gdLst>
              <a:gd name="connsiteX0" fmla="*/ 1757300 w 1905004"/>
              <a:gd name="connsiteY0" fmla="*/ 1184486 h 1184486"/>
              <a:gd name="connsiteX1" fmla="*/ 147708 w 1905004"/>
              <a:gd name="connsiteY1" fmla="*/ 1184486 h 1184486"/>
              <a:gd name="connsiteX2" fmla="*/ -1 w 1905004"/>
              <a:gd name="connsiteY2" fmla="*/ 1079079 h 1184486"/>
              <a:gd name="connsiteX3" fmla="*/ 4 w 1905004"/>
              <a:gd name="connsiteY3" fmla="*/ 445985 h 1184486"/>
              <a:gd name="connsiteX4" fmla="*/ 147708 w 1905004"/>
              <a:gd name="connsiteY4" fmla="*/ 298281 h 1184486"/>
              <a:gd name="connsiteX5" fmla="*/ 804164 w 1905004"/>
              <a:gd name="connsiteY5" fmla="*/ 298281 h 1184486"/>
              <a:gd name="connsiteX6" fmla="*/ 952504 w 1905004"/>
              <a:gd name="connsiteY6" fmla="*/ 0 h 1184486"/>
              <a:gd name="connsiteX7" fmla="*/ 1100844 w 1905004"/>
              <a:gd name="connsiteY7" fmla="*/ 298281 h 1184486"/>
              <a:gd name="connsiteX8" fmla="*/ 1757300 w 1905004"/>
              <a:gd name="connsiteY8" fmla="*/ 298281 h 1184486"/>
              <a:gd name="connsiteX9" fmla="*/ 1905004 w 1905004"/>
              <a:gd name="connsiteY9" fmla="*/ 445985 h 1184486"/>
              <a:gd name="connsiteX10" fmla="*/ 1905004 w 1905004"/>
              <a:gd name="connsiteY10" fmla="*/ 1036782 h 1184486"/>
              <a:gd name="connsiteX11" fmla="*/ 1757300 w 1905004"/>
              <a:gd name="connsiteY11" fmla="*/ 1184486 h 1184486"/>
              <a:gd name="connsiteX0" fmla="*/ 1757304 w 1905008"/>
              <a:gd name="connsiteY0" fmla="*/ 1184486 h 1185650"/>
              <a:gd name="connsiteX1" fmla="*/ 147712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257394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112311 h 1185650"/>
              <a:gd name="connsiteX11" fmla="*/ 1757304 w 1905008"/>
              <a:gd name="connsiteY11" fmla="*/ 1184486 h 1185650"/>
              <a:gd name="connsiteX0" fmla="*/ 1620202 w 1905008"/>
              <a:gd name="connsiteY0" fmla="*/ 1187507 h 1187623"/>
              <a:gd name="connsiteX1" fmla="*/ 312235 w 1905008"/>
              <a:gd name="connsiteY1" fmla="*/ 1184486 h 1187623"/>
              <a:gd name="connsiteX2" fmla="*/ -1 w 1905008"/>
              <a:gd name="connsiteY2" fmla="*/ 1118355 h 1187623"/>
              <a:gd name="connsiteX3" fmla="*/ 8 w 1905008"/>
              <a:gd name="connsiteY3" fmla="*/ 445985 h 1187623"/>
              <a:gd name="connsiteX4" fmla="*/ 147712 w 1905008"/>
              <a:gd name="connsiteY4" fmla="*/ 298281 h 1187623"/>
              <a:gd name="connsiteX5" fmla="*/ 804168 w 1905008"/>
              <a:gd name="connsiteY5" fmla="*/ 298281 h 1187623"/>
              <a:gd name="connsiteX6" fmla="*/ 952508 w 1905008"/>
              <a:gd name="connsiteY6" fmla="*/ 0 h 1187623"/>
              <a:gd name="connsiteX7" fmla="*/ 1100848 w 1905008"/>
              <a:gd name="connsiteY7" fmla="*/ 298281 h 1187623"/>
              <a:gd name="connsiteX8" fmla="*/ 1757304 w 1905008"/>
              <a:gd name="connsiteY8" fmla="*/ 298281 h 1187623"/>
              <a:gd name="connsiteX9" fmla="*/ 1905008 w 1905008"/>
              <a:gd name="connsiteY9" fmla="*/ 445985 h 1187623"/>
              <a:gd name="connsiteX10" fmla="*/ 1905008 w 1905008"/>
              <a:gd name="connsiteY10" fmla="*/ 1112311 h 1187623"/>
              <a:gd name="connsiteX11" fmla="*/ 1620202 w 1905008"/>
              <a:gd name="connsiteY11" fmla="*/ 1187507 h 1187623"/>
              <a:gd name="connsiteX0" fmla="*/ 1537947 w 1905008"/>
              <a:gd name="connsiteY0" fmla="*/ 1187508 h 1187624"/>
              <a:gd name="connsiteX1" fmla="*/ 312235 w 1905008"/>
              <a:gd name="connsiteY1" fmla="*/ 1184486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33912 w 1905008"/>
              <a:gd name="connsiteY8" fmla="*/ 29526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639644 w 1905008"/>
              <a:gd name="connsiteY5" fmla="*/ 298282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210529 w 1905008"/>
              <a:gd name="connsiteY7" fmla="*/ 156287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54694"/>
              <a:gd name="connsiteX1" fmla="*/ 394484 w 1905008"/>
              <a:gd name="connsiteY1" fmla="*/ 1054578 h 1054694"/>
              <a:gd name="connsiteX2" fmla="*/ -1 w 1905008"/>
              <a:gd name="connsiteY2" fmla="*/ 979381 h 1054694"/>
              <a:gd name="connsiteX3" fmla="*/ 13718 w 1905008"/>
              <a:gd name="connsiteY3" fmla="*/ 237527 h 1054694"/>
              <a:gd name="connsiteX4" fmla="*/ 339652 w 1905008"/>
              <a:gd name="connsiteY4" fmla="*/ 159309 h 1054694"/>
              <a:gd name="connsiteX5" fmla="*/ 529960 w 1905008"/>
              <a:gd name="connsiteY5" fmla="*/ 159309 h 1054694"/>
              <a:gd name="connsiteX6" fmla="*/ 938797 w 1905008"/>
              <a:gd name="connsiteY6" fmla="*/ 0 h 1054694"/>
              <a:gd name="connsiteX7" fmla="*/ 1306499 w 1905008"/>
              <a:gd name="connsiteY7" fmla="*/ 156288 h 1054694"/>
              <a:gd name="connsiteX8" fmla="*/ 1606491 w 1905008"/>
              <a:gd name="connsiteY8" fmla="*/ 159309 h 1054694"/>
              <a:gd name="connsiteX9" fmla="*/ 1905007 w 1905008"/>
              <a:gd name="connsiteY9" fmla="*/ 225441 h 1054694"/>
              <a:gd name="connsiteX10" fmla="*/ 1905008 w 1905008"/>
              <a:gd name="connsiteY10" fmla="*/ 973337 h 1054694"/>
              <a:gd name="connsiteX11" fmla="*/ 1537947 w 1905008"/>
              <a:gd name="connsiteY11" fmla="*/ 1048534 h 1054694"/>
              <a:gd name="connsiteX0" fmla="*/ 1537947 w 1905008"/>
              <a:gd name="connsiteY0" fmla="*/ 1048534 h 1048650"/>
              <a:gd name="connsiteX1" fmla="*/ 394478 w 1905008"/>
              <a:gd name="connsiteY1" fmla="*/ 1045516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05008" h="1048650">
                <a:moveTo>
                  <a:pt x="1537947" y="1048534"/>
                </a:moveTo>
                <a:lnTo>
                  <a:pt x="394478" y="1045516"/>
                </a:lnTo>
                <a:cubicBezTo>
                  <a:pt x="312903" y="1045516"/>
                  <a:pt x="-1" y="1060956"/>
                  <a:pt x="-1" y="979381"/>
                </a:cubicBezTo>
                <a:cubicBezTo>
                  <a:pt x="-1" y="782449"/>
                  <a:pt x="13718" y="434459"/>
                  <a:pt x="13718" y="237527"/>
                </a:cubicBezTo>
                <a:cubicBezTo>
                  <a:pt x="13718" y="155952"/>
                  <a:pt x="258077" y="159309"/>
                  <a:pt x="339652" y="159309"/>
                </a:cubicBezTo>
                <a:lnTo>
                  <a:pt x="529960" y="159309"/>
                </a:lnTo>
                <a:lnTo>
                  <a:pt x="938797" y="0"/>
                </a:lnTo>
                <a:lnTo>
                  <a:pt x="1306499" y="156288"/>
                </a:lnTo>
                <a:lnTo>
                  <a:pt x="1606491" y="159309"/>
                </a:lnTo>
                <a:cubicBezTo>
                  <a:pt x="1688066" y="159309"/>
                  <a:pt x="1905007" y="143866"/>
                  <a:pt x="1905007" y="225441"/>
                </a:cubicBezTo>
                <a:cubicBezTo>
                  <a:pt x="1905007" y="474740"/>
                  <a:pt x="1905008" y="724038"/>
                  <a:pt x="1905008" y="973337"/>
                </a:cubicBezTo>
                <a:cubicBezTo>
                  <a:pt x="1905008" y="1054912"/>
                  <a:pt x="1619522" y="1048534"/>
                  <a:pt x="1537947" y="104853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en-US" kern="1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86231" y="2474969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Tunnel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Mode Widget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5" name="Isosceles Triangle 26"/>
          <p:cNvSpPr/>
          <p:nvPr/>
        </p:nvSpPr>
        <p:spPr>
          <a:xfrm rot="16200000">
            <a:off x="5207090" y="2869374"/>
            <a:ext cx="882320" cy="2204101"/>
          </a:xfrm>
          <a:custGeom>
            <a:avLst/>
            <a:gdLst>
              <a:gd name="connsiteX0" fmla="*/ 1757300 w 1905004"/>
              <a:gd name="connsiteY0" fmla="*/ 1184486 h 1184486"/>
              <a:gd name="connsiteX1" fmla="*/ 147708 w 1905004"/>
              <a:gd name="connsiteY1" fmla="*/ 1184486 h 1184486"/>
              <a:gd name="connsiteX2" fmla="*/ -1 w 1905004"/>
              <a:gd name="connsiteY2" fmla="*/ 1079079 h 1184486"/>
              <a:gd name="connsiteX3" fmla="*/ 4 w 1905004"/>
              <a:gd name="connsiteY3" fmla="*/ 445985 h 1184486"/>
              <a:gd name="connsiteX4" fmla="*/ 147708 w 1905004"/>
              <a:gd name="connsiteY4" fmla="*/ 298281 h 1184486"/>
              <a:gd name="connsiteX5" fmla="*/ 804164 w 1905004"/>
              <a:gd name="connsiteY5" fmla="*/ 298281 h 1184486"/>
              <a:gd name="connsiteX6" fmla="*/ 952504 w 1905004"/>
              <a:gd name="connsiteY6" fmla="*/ 0 h 1184486"/>
              <a:gd name="connsiteX7" fmla="*/ 1100844 w 1905004"/>
              <a:gd name="connsiteY7" fmla="*/ 298281 h 1184486"/>
              <a:gd name="connsiteX8" fmla="*/ 1757300 w 1905004"/>
              <a:gd name="connsiteY8" fmla="*/ 298281 h 1184486"/>
              <a:gd name="connsiteX9" fmla="*/ 1905004 w 1905004"/>
              <a:gd name="connsiteY9" fmla="*/ 445985 h 1184486"/>
              <a:gd name="connsiteX10" fmla="*/ 1905004 w 1905004"/>
              <a:gd name="connsiteY10" fmla="*/ 1036782 h 1184486"/>
              <a:gd name="connsiteX11" fmla="*/ 1757300 w 1905004"/>
              <a:gd name="connsiteY11" fmla="*/ 1184486 h 1184486"/>
              <a:gd name="connsiteX0" fmla="*/ 1757304 w 1905008"/>
              <a:gd name="connsiteY0" fmla="*/ 1184486 h 1185650"/>
              <a:gd name="connsiteX1" fmla="*/ 147712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257394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112311 h 1185650"/>
              <a:gd name="connsiteX11" fmla="*/ 1757304 w 1905008"/>
              <a:gd name="connsiteY11" fmla="*/ 1184486 h 1185650"/>
              <a:gd name="connsiteX0" fmla="*/ 1620202 w 1905008"/>
              <a:gd name="connsiteY0" fmla="*/ 1187507 h 1187623"/>
              <a:gd name="connsiteX1" fmla="*/ 312235 w 1905008"/>
              <a:gd name="connsiteY1" fmla="*/ 1184486 h 1187623"/>
              <a:gd name="connsiteX2" fmla="*/ -1 w 1905008"/>
              <a:gd name="connsiteY2" fmla="*/ 1118355 h 1187623"/>
              <a:gd name="connsiteX3" fmla="*/ 8 w 1905008"/>
              <a:gd name="connsiteY3" fmla="*/ 445985 h 1187623"/>
              <a:gd name="connsiteX4" fmla="*/ 147712 w 1905008"/>
              <a:gd name="connsiteY4" fmla="*/ 298281 h 1187623"/>
              <a:gd name="connsiteX5" fmla="*/ 804168 w 1905008"/>
              <a:gd name="connsiteY5" fmla="*/ 298281 h 1187623"/>
              <a:gd name="connsiteX6" fmla="*/ 952508 w 1905008"/>
              <a:gd name="connsiteY6" fmla="*/ 0 h 1187623"/>
              <a:gd name="connsiteX7" fmla="*/ 1100848 w 1905008"/>
              <a:gd name="connsiteY7" fmla="*/ 298281 h 1187623"/>
              <a:gd name="connsiteX8" fmla="*/ 1757304 w 1905008"/>
              <a:gd name="connsiteY8" fmla="*/ 298281 h 1187623"/>
              <a:gd name="connsiteX9" fmla="*/ 1905008 w 1905008"/>
              <a:gd name="connsiteY9" fmla="*/ 445985 h 1187623"/>
              <a:gd name="connsiteX10" fmla="*/ 1905008 w 1905008"/>
              <a:gd name="connsiteY10" fmla="*/ 1112311 h 1187623"/>
              <a:gd name="connsiteX11" fmla="*/ 1620202 w 1905008"/>
              <a:gd name="connsiteY11" fmla="*/ 1187507 h 1187623"/>
              <a:gd name="connsiteX0" fmla="*/ 1537947 w 1905008"/>
              <a:gd name="connsiteY0" fmla="*/ 1187508 h 1187624"/>
              <a:gd name="connsiteX1" fmla="*/ 312235 w 1905008"/>
              <a:gd name="connsiteY1" fmla="*/ 1184486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33912 w 1905008"/>
              <a:gd name="connsiteY8" fmla="*/ 29526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639644 w 1905008"/>
              <a:gd name="connsiteY5" fmla="*/ 298282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210529 w 1905008"/>
              <a:gd name="connsiteY7" fmla="*/ 156287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54694"/>
              <a:gd name="connsiteX1" fmla="*/ 394484 w 1905008"/>
              <a:gd name="connsiteY1" fmla="*/ 1054578 h 1054694"/>
              <a:gd name="connsiteX2" fmla="*/ -1 w 1905008"/>
              <a:gd name="connsiteY2" fmla="*/ 979381 h 1054694"/>
              <a:gd name="connsiteX3" fmla="*/ 13718 w 1905008"/>
              <a:gd name="connsiteY3" fmla="*/ 237527 h 1054694"/>
              <a:gd name="connsiteX4" fmla="*/ 339652 w 1905008"/>
              <a:gd name="connsiteY4" fmla="*/ 159309 h 1054694"/>
              <a:gd name="connsiteX5" fmla="*/ 529960 w 1905008"/>
              <a:gd name="connsiteY5" fmla="*/ 159309 h 1054694"/>
              <a:gd name="connsiteX6" fmla="*/ 938797 w 1905008"/>
              <a:gd name="connsiteY6" fmla="*/ 0 h 1054694"/>
              <a:gd name="connsiteX7" fmla="*/ 1306499 w 1905008"/>
              <a:gd name="connsiteY7" fmla="*/ 156288 h 1054694"/>
              <a:gd name="connsiteX8" fmla="*/ 1606491 w 1905008"/>
              <a:gd name="connsiteY8" fmla="*/ 159309 h 1054694"/>
              <a:gd name="connsiteX9" fmla="*/ 1905007 w 1905008"/>
              <a:gd name="connsiteY9" fmla="*/ 225441 h 1054694"/>
              <a:gd name="connsiteX10" fmla="*/ 1905008 w 1905008"/>
              <a:gd name="connsiteY10" fmla="*/ 973337 h 1054694"/>
              <a:gd name="connsiteX11" fmla="*/ 1537947 w 1905008"/>
              <a:gd name="connsiteY11" fmla="*/ 1048534 h 1054694"/>
              <a:gd name="connsiteX0" fmla="*/ 1537947 w 1905008"/>
              <a:gd name="connsiteY0" fmla="*/ 1048534 h 1048650"/>
              <a:gd name="connsiteX1" fmla="*/ 394478 w 1905008"/>
              <a:gd name="connsiteY1" fmla="*/ 1045516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05008" h="1048650">
                <a:moveTo>
                  <a:pt x="1537947" y="1048534"/>
                </a:moveTo>
                <a:lnTo>
                  <a:pt x="394478" y="1045516"/>
                </a:lnTo>
                <a:cubicBezTo>
                  <a:pt x="312903" y="1045516"/>
                  <a:pt x="-1" y="1060956"/>
                  <a:pt x="-1" y="979381"/>
                </a:cubicBezTo>
                <a:cubicBezTo>
                  <a:pt x="-1" y="782449"/>
                  <a:pt x="13718" y="434459"/>
                  <a:pt x="13718" y="237527"/>
                </a:cubicBezTo>
                <a:cubicBezTo>
                  <a:pt x="13718" y="155952"/>
                  <a:pt x="258077" y="159309"/>
                  <a:pt x="339652" y="159309"/>
                </a:cubicBezTo>
                <a:lnTo>
                  <a:pt x="529960" y="159309"/>
                </a:lnTo>
                <a:lnTo>
                  <a:pt x="938797" y="0"/>
                </a:lnTo>
                <a:lnTo>
                  <a:pt x="1306499" y="156288"/>
                </a:lnTo>
                <a:lnTo>
                  <a:pt x="1606491" y="159309"/>
                </a:lnTo>
                <a:cubicBezTo>
                  <a:pt x="1688066" y="159309"/>
                  <a:pt x="1905007" y="143866"/>
                  <a:pt x="1905007" y="225441"/>
                </a:cubicBezTo>
                <a:cubicBezTo>
                  <a:pt x="1905007" y="474740"/>
                  <a:pt x="1905008" y="724038"/>
                  <a:pt x="1905008" y="973337"/>
                </a:cubicBezTo>
                <a:cubicBezTo>
                  <a:pt x="1905008" y="1054912"/>
                  <a:pt x="1619522" y="1048534"/>
                  <a:pt x="1537947" y="104853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en-US" kern="1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4956" y="3852444"/>
            <a:ext cx="1783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Web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Mode bookmarks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pic>
        <p:nvPicPr>
          <p:cNvPr id="27" name="Picture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798072" y="4753073"/>
            <a:ext cx="2058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404040"/>
                </a:solidFill>
                <a:latin typeface="Comic Sans MS"/>
                <a:cs typeface="Comic Sans MS"/>
              </a:rPr>
              <a:t>Session Stats and </a:t>
            </a:r>
            <a:r>
              <a:rPr lang="en-US" sz="1200" dirty="0" smtClean="0">
                <a:solidFill>
                  <a:srgbClr val="404040"/>
                </a:solidFill>
                <a:latin typeface="Comic Sans MS"/>
                <a:cs typeface="Comic Sans MS"/>
              </a:rPr>
              <a:t>status</a:t>
            </a:r>
            <a:endParaRPr lang="en-US" sz="1200" dirty="0">
              <a:solidFill>
                <a:srgbClr val="40404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281188081"/>
      </p:ext>
    </p:extLst>
  </p:cSld>
  <p:clrMapOvr>
    <a:masterClrMapping/>
  </p:clrMapOvr>
  <p:transition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SSL VPN Portal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7" name="Picture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alphaModFix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3443" y="1788878"/>
            <a:ext cx="7228726" cy="2956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904588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chemeClr val="accent4"/>
                </a:solidFill>
              </a:rPr>
              <a:t>User group based portal access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3600" dirty="0" smtClean="0"/>
          </a:p>
          <a:p>
            <a:r>
              <a:rPr lang="en-US" sz="2000" dirty="0" smtClean="0"/>
              <a:t>Ability for MSP to create and set different portal access without using VDOMs</a:t>
            </a:r>
          </a:p>
          <a:p>
            <a:pPr lvl="1"/>
            <a:r>
              <a:rPr lang="en-US" sz="1800" dirty="0"/>
              <a:t>URL path (i.e. suffix to bind to</a:t>
            </a:r>
            <a:r>
              <a:rPr lang="en-US" sz="1800" dirty="0" smtClean="0"/>
              <a:t>), Max </a:t>
            </a:r>
            <a:r>
              <a:rPr lang="en-US" sz="1800" dirty="0"/>
              <a:t>concurrent </a:t>
            </a:r>
            <a:r>
              <a:rPr lang="en-US" sz="1800" dirty="0" smtClean="0"/>
              <a:t>users, Custom login page</a:t>
            </a:r>
          </a:p>
          <a:p>
            <a:r>
              <a:rPr lang="en-US" sz="2000" dirty="0" smtClean="0"/>
              <a:t>Custom login profile selection on per SSL VPN </a:t>
            </a:r>
            <a:r>
              <a:rPr lang="en-US" sz="2000" dirty="0" err="1" smtClean="0"/>
              <a:t>usergroup</a:t>
            </a:r>
            <a:r>
              <a:rPr lang="en-US" sz="2000" dirty="0" smtClean="0"/>
              <a:t> policy</a:t>
            </a:r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5155" y="2367058"/>
            <a:ext cx="2615231" cy="1173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473" y="2367060"/>
            <a:ext cx="2615231" cy="1173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Rounded Rectangle 29"/>
          <p:cNvSpPr/>
          <p:nvPr/>
        </p:nvSpPr>
        <p:spPr bwMode="auto">
          <a:xfrm>
            <a:off x="1401833" y="3566635"/>
            <a:ext cx="3119201" cy="288260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/>
              <a:t>https://</a:t>
            </a:r>
            <a:r>
              <a:rPr lang="en-US" sz="1600" dirty="0" err="1"/>
              <a:t>sslvpn</a:t>
            </a:r>
            <a:r>
              <a:rPr lang="en-US" sz="1600" dirty="0"/>
              <a:t>/</a:t>
            </a:r>
            <a:r>
              <a:rPr lang="en-US" sz="1600" dirty="0" err="1"/>
              <a:t>customerA</a:t>
            </a:r>
            <a:r>
              <a:rPr lang="en-US" sz="1600" dirty="0" smtClean="0"/>
              <a:t>/</a:t>
            </a:r>
            <a:endParaRPr lang="en-US" sz="1600" dirty="0"/>
          </a:p>
        </p:txBody>
      </p:sp>
      <p:sp>
        <p:nvSpPr>
          <p:cNvPr id="31" name="Rounded Rectangle 30"/>
          <p:cNvSpPr/>
          <p:nvPr/>
        </p:nvSpPr>
        <p:spPr bwMode="auto">
          <a:xfrm>
            <a:off x="5492481" y="3570424"/>
            <a:ext cx="3119201" cy="288260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/>
              <a:t>https://</a:t>
            </a:r>
            <a:r>
              <a:rPr lang="en-US" sz="1600" dirty="0" err="1"/>
              <a:t>sslvpn</a:t>
            </a:r>
            <a:r>
              <a:rPr lang="en-US" sz="1600" dirty="0"/>
              <a:t>/</a:t>
            </a:r>
            <a:r>
              <a:rPr lang="en-US" sz="1600" dirty="0" err="1" smtClean="0"/>
              <a:t>customerB</a:t>
            </a:r>
            <a:r>
              <a:rPr lang="en-US" sz="1600" dirty="0" smtClean="0"/>
              <a:t>/</a:t>
            </a:r>
            <a:endParaRPr lang="en-US" sz="1600" dirty="0"/>
          </a:p>
        </p:txBody>
      </p:sp>
      <p:pic>
        <p:nvPicPr>
          <p:cNvPr id="32" name="Picture 32" descr="User-Green-Fe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995" y="3337083"/>
            <a:ext cx="736664" cy="81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4" descr="User-Green-Male_R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396" y="3101551"/>
            <a:ext cx="736664" cy="81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6" descr="User-Silver-Female_R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767" y="3426603"/>
            <a:ext cx="744075" cy="81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8" descr="User-Silver-Male_R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36" y="3219416"/>
            <a:ext cx="744075" cy="81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051762"/>
      </p:ext>
    </p:extLst>
  </p:cSld>
  <p:clrMapOvr>
    <a:masterClrMapping/>
  </p:clrMapOvr>
  <p:transition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Desktop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69471"/>
            <a:ext cx="4591051" cy="803941"/>
          </a:xfrm>
        </p:spPr>
        <p:txBody>
          <a:bodyPr numCol="1"/>
          <a:lstStyle/>
          <a:p>
            <a:pPr marL="342900" indent="-342900"/>
            <a:r>
              <a:rPr lang="en-US" sz="1800" dirty="0" smtClean="0"/>
              <a:t>CLI Command</a:t>
            </a:r>
          </a:p>
          <a:p>
            <a:pPr marL="342900" indent="-342900"/>
            <a:r>
              <a:rPr lang="en-US" sz="1800" dirty="0" smtClean="0"/>
              <a:t>Available for </a:t>
            </a:r>
            <a:r>
              <a:rPr lang="en-US" sz="1800" dirty="0"/>
              <a:t>Windows </a:t>
            </a:r>
            <a:r>
              <a:rPr lang="en-US" sz="1800" dirty="0" smtClean="0"/>
              <a:t>terminals only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145031" y="2378592"/>
            <a:ext cx="2754476" cy="3368371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800" b="1" dirty="0" smtClean="0">
                <a:solidFill>
                  <a:srgbClr val="C00000"/>
                </a:solidFill>
              </a:rPr>
              <a:t>Application Control:</a:t>
            </a:r>
            <a:endParaRPr lang="en-US" sz="1800" dirty="0" smtClean="0">
              <a:solidFill>
                <a:srgbClr val="C00000"/>
              </a:solidFill>
            </a:endParaRPr>
          </a:p>
          <a:p>
            <a:pPr marL="457200" indent="-457200"/>
            <a:r>
              <a:rPr lang="en-US" sz="1400" dirty="0" smtClean="0"/>
              <a:t>Controls which applications users can run on their virtual desktop. </a:t>
            </a:r>
          </a:p>
          <a:p>
            <a:pPr marL="457200" indent="-457200"/>
            <a:r>
              <a:rPr lang="en-US" sz="1400" dirty="0" smtClean="0"/>
              <a:t>By creating a list of either allowed or blocked applications which you then select when you configure the virtual desktop.</a:t>
            </a:r>
          </a:p>
          <a:p>
            <a:pPr marL="457200" indent="-457200"/>
            <a:r>
              <a:rPr lang="en-US" sz="1400" dirty="0" smtClean="0"/>
              <a:t>Application Definitions is by MD5 Signatures</a:t>
            </a:r>
            <a:endParaRPr lang="en-US" sz="1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94628" y="2378592"/>
            <a:ext cx="2828692" cy="3629126"/>
          </a:xfrm>
          <a:prstGeom prst="rect">
            <a:avLst/>
          </a:prstGeom>
        </p:spPr>
        <p:txBody>
          <a:bodyPr numCol="1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 smtClean="0">
                <a:solidFill>
                  <a:srgbClr val="C00000"/>
                </a:solidFill>
              </a:rPr>
              <a:t>Host Check:</a:t>
            </a:r>
          </a:p>
          <a:p>
            <a:pPr marL="342900" indent="-342900"/>
            <a:r>
              <a:rPr lang="en-US" sz="1400" dirty="0" smtClean="0"/>
              <a:t>Enforces the client’s use of antivirus or firewall software, </a:t>
            </a:r>
          </a:p>
          <a:p>
            <a:pPr marL="342900" indent="-342900"/>
            <a:r>
              <a:rPr lang="en-US" sz="1400" dirty="0" smtClean="0"/>
              <a:t>Offers predefined list which can be edited</a:t>
            </a:r>
          </a:p>
          <a:p>
            <a:pPr marL="342900" indent="-342900"/>
            <a:r>
              <a:rPr lang="en-US" sz="1400" dirty="0" smtClean="0"/>
              <a:t>Customized applications can be added with globally unique identifier (GUID)</a:t>
            </a:r>
          </a:p>
          <a:p>
            <a:pPr marL="342900" indent="-342900"/>
            <a:r>
              <a:rPr lang="en-US" sz="1400" dirty="0" smtClean="0"/>
              <a:t>Windows patch check (on CLI only) allows admin to define the minimum Windows version and patch level allowed</a:t>
            </a:r>
          </a:p>
          <a:p>
            <a:pPr marL="633412" lvl="1" indent="-342900"/>
            <a:r>
              <a:rPr lang="en-US" sz="1400" dirty="0" smtClean="0"/>
              <a:t>Supports Windows 2000, XP, Vista &amp; 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6739" y="2378592"/>
            <a:ext cx="273546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C00000"/>
                </a:solidFill>
                <a:latin typeface="Arial Narrow"/>
                <a:cs typeface="Arial Narrow"/>
              </a:rPr>
              <a:t>File </a:t>
            </a:r>
            <a:r>
              <a:rPr lang="en-US" sz="1800" b="1" dirty="0" smtClean="0">
                <a:solidFill>
                  <a:srgbClr val="C00000"/>
                </a:solidFill>
                <a:latin typeface="Arial Narrow"/>
                <a:cs typeface="Arial Narrow"/>
              </a:rPr>
              <a:t>Access:</a:t>
            </a:r>
            <a:endParaRPr lang="en-US" sz="1800" b="1" dirty="0">
              <a:solidFill>
                <a:srgbClr val="C00000"/>
              </a:solidFill>
              <a:latin typeface="Arial Narrow"/>
              <a:cs typeface="Arial Narrow"/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Completely isolates the SSL VPN session from the client computer’s desktop environment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All data is encrypted, including 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cached user credentials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browser history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cookies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temporary files and user files created during the session. 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When the SSL VPN session ends normally, the files are deleted.</a:t>
            </a:r>
          </a:p>
          <a:p>
            <a:pPr marL="171450" indent="-171450">
              <a:buClr>
                <a:schemeClr val="accent4"/>
              </a:buClr>
              <a:buFont typeface="Arial"/>
              <a:buChar char="•"/>
            </a:pPr>
            <a:endParaRPr lang="en-US" sz="1400" dirty="0" smtClean="0">
              <a:solidFill>
                <a:srgbClr val="404040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49060189"/>
      </p:ext>
    </p:extLst>
  </p:cSld>
  <p:clrMapOvr>
    <a:masterClrMapping/>
  </p:clrMapOvr>
  <p:transition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Sign-on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5255845" y="1483895"/>
            <a:ext cx="3567311" cy="4531895"/>
          </a:xfrm>
        </p:spPr>
        <p:txBody>
          <a:bodyPr numCol="1"/>
          <a:lstStyle/>
          <a:p>
            <a:r>
              <a:rPr lang="en-US" sz="1800" dirty="0"/>
              <a:t>Available on Admin defined Web-Mode HTTP/HTTPS bookmarks</a:t>
            </a:r>
          </a:p>
          <a:p>
            <a:r>
              <a:rPr lang="en-US" sz="1800" dirty="0"/>
              <a:t>Allow user to log into the SSL VPN without having to enter any more credentials to visit preconfigured website</a:t>
            </a:r>
          </a:p>
          <a:p>
            <a:r>
              <a:rPr lang="en-US" sz="1800" dirty="0"/>
              <a:t>2 Modes:</a:t>
            </a:r>
          </a:p>
          <a:p>
            <a:pPr lvl="1"/>
            <a:r>
              <a:rPr lang="en-US" sz="1600" b="1" dirty="0"/>
              <a:t>Automatic - </a:t>
            </a:r>
            <a:r>
              <a:rPr lang="en-US" sz="1600" dirty="0"/>
              <a:t>Use user’s SSL VPN credentials for login</a:t>
            </a:r>
          </a:p>
          <a:p>
            <a:pPr lvl="1"/>
            <a:r>
              <a:rPr lang="en-US" sz="1600" b="1" dirty="0"/>
              <a:t>Static - </a:t>
            </a:r>
            <a:r>
              <a:rPr lang="en-US" sz="1600" dirty="0"/>
              <a:t>Fill in the login credentials as defined by specified field name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15" y="1939758"/>
            <a:ext cx="4503930" cy="2244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605747"/>
      </p:ext>
    </p:extLst>
  </p:cSld>
  <p:clrMapOvr>
    <a:masterClrMapping/>
  </p:clrMapOvr>
  <p:transition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328830"/>
              </p:ext>
            </p:extLst>
          </p:nvPr>
        </p:nvGraphicFramePr>
        <p:xfrm>
          <a:off x="440801" y="1344654"/>
          <a:ext cx="3987266" cy="45010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IPS Signatures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Over 7,000+ Signatures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Integrated FortiGuard IPS encyclopedia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Zero-day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 Signatures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Signature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User Quarantine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Packet Logging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DOS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Rate based - set thresholds for various types of network operations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Sniffer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Bypass Interface &amp;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FortiBridge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91931" y="4565020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Low latency, superior coverage and cost/performance integrated IPS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40400" y="4282075"/>
            <a:ext cx="27127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2012 NSS Security Value Map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ICSA_Labs_NetworkIPS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7184" y="5434138"/>
            <a:ext cx="1066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400" y="5412740"/>
            <a:ext cx="673100" cy="7069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020" y="1503680"/>
            <a:ext cx="3035300" cy="2673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7686379" y="1780523"/>
            <a:ext cx="715941" cy="139717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711526"/>
      </p:ext>
    </p:extLst>
  </p:cSld>
  <p:clrMapOvr>
    <a:masterClrMapping/>
  </p:clrMapOvr>
  <p:transition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IPS Sensor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1"/>
            <a:ext cx="8229600" cy="2098994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IPS Signatures</a:t>
            </a:r>
          </a:p>
          <a:p>
            <a:r>
              <a:rPr lang="en-US" sz="1800" dirty="0" smtClean="0"/>
              <a:t>Protect against</a:t>
            </a:r>
          </a:p>
          <a:p>
            <a:pPr lvl="1"/>
            <a:r>
              <a:rPr lang="en-US" sz="1600" dirty="0" smtClean="0"/>
              <a:t>Known </a:t>
            </a:r>
            <a:r>
              <a:rPr lang="en-US" sz="1600" dirty="0"/>
              <a:t>Vulnerability &amp; Zero day </a:t>
            </a:r>
            <a:r>
              <a:rPr lang="en-US" sz="1600" dirty="0" smtClean="0"/>
              <a:t>exploits</a:t>
            </a:r>
          </a:p>
          <a:p>
            <a:pPr lvl="1"/>
            <a:r>
              <a:rPr lang="en-US" sz="1600" dirty="0" smtClean="0"/>
              <a:t>Protocol abnormalities</a:t>
            </a:r>
            <a:endParaRPr lang="en-US" sz="1600" dirty="0"/>
          </a:p>
          <a:p>
            <a:pPr lvl="1"/>
            <a:r>
              <a:rPr lang="en-US" sz="1600" dirty="0"/>
              <a:t>Password (Brute Force) </a:t>
            </a:r>
            <a:r>
              <a:rPr lang="en-US" sz="1600" dirty="0" smtClean="0"/>
              <a:t>Attacks</a:t>
            </a:r>
          </a:p>
          <a:p>
            <a:r>
              <a:rPr lang="en-US" sz="1800" dirty="0" smtClean="0"/>
              <a:t>Details Pop-Up linked to FortiGuard IPS encyclopedia</a:t>
            </a:r>
          </a:p>
          <a:p>
            <a:r>
              <a:rPr lang="en-US" sz="1800" dirty="0" smtClean="0"/>
              <a:t>Filtered by</a:t>
            </a:r>
          </a:p>
          <a:p>
            <a:pPr lvl="1"/>
            <a:endParaRPr lang="en-US" sz="1600" dirty="0" smtClean="0"/>
          </a:p>
          <a:p>
            <a:endParaRPr lang="en-US" sz="18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1981" y="3694577"/>
            <a:ext cx="4111237" cy="2309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669" y="4211305"/>
            <a:ext cx="1997322" cy="1314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4166498838"/>
              </p:ext>
            </p:extLst>
          </p:nvPr>
        </p:nvGraphicFramePr>
        <p:xfrm>
          <a:off x="4314669" y="2024362"/>
          <a:ext cx="4377921" cy="1413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11341515"/>
      </p:ext>
    </p:extLst>
  </p:cSld>
  <p:clrMapOvr>
    <a:masterClrMapping/>
  </p:clrMapOvr>
  <p:transition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FortiGuard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971040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Outstanding Detection Rate</a:t>
            </a:r>
          </a:p>
          <a:p>
            <a:r>
              <a:rPr lang="en-US" sz="1800" dirty="0" smtClean="0"/>
              <a:t>100</a:t>
            </a:r>
            <a:r>
              <a:rPr lang="en-US" sz="1800" dirty="0"/>
              <a:t>% resistance to evasions, 97.9% Detection </a:t>
            </a:r>
            <a:r>
              <a:rPr lang="en-US" sz="1800" dirty="0" smtClean="0"/>
              <a:t>rate (NSS Test 2011)</a:t>
            </a:r>
            <a:endParaRPr lang="en-US" sz="1800" dirty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Vigorous Benchmark Testing</a:t>
            </a:r>
          </a:p>
          <a:p>
            <a:r>
              <a:rPr lang="en-US" sz="1800" dirty="0" smtClean="0"/>
              <a:t>Tested on over 4 different tools Weekly</a:t>
            </a:r>
          </a:p>
          <a:p>
            <a:r>
              <a:rPr lang="en-US" sz="1800" dirty="0" smtClean="0"/>
              <a:t>Determine &amp; Improve effectiveness </a:t>
            </a:r>
            <a:r>
              <a:rPr lang="en-US" sz="1800" dirty="0"/>
              <a:t>of a security device to detect network vulnerabilities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4876800"/>
            <a:ext cx="1519198" cy="381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4921904"/>
            <a:ext cx="1668699" cy="2921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5181600"/>
            <a:ext cx="1143000" cy="28949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1" y="5257800"/>
            <a:ext cx="1524000" cy="26877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160" y="2400846"/>
            <a:ext cx="3808502" cy="2057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3560" y="2629446"/>
            <a:ext cx="5378450" cy="996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7760" y="3315246"/>
            <a:ext cx="5340350" cy="63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8360" y="3772446"/>
            <a:ext cx="5270500" cy="35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6" name="Picture 4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35790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Traffic Status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252614"/>
            <a:ext cx="3596291" cy="258395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Traffic History Widget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Illustrates traffic usage statistics over time – by sessions or volume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Support drill-down at specific time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Rely on traffic </a:t>
            </a:r>
            <a:r>
              <a:rPr lang="en-US" sz="2000" dirty="0" smtClean="0"/>
              <a:t>logs </a:t>
            </a:r>
            <a:r>
              <a:rPr lang="en-US" sz="2000" dirty="0"/>
              <a:t>on Local Storage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pPr marL="287337" lvl="1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/>
          <a:srcRect l="945" r="14226" b="3537"/>
          <a:stretch/>
        </p:blipFill>
        <p:spPr>
          <a:xfrm>
            <a:off x="4296700" y="1638237"/>
            <a:ext cx="4847300" cy="3684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8660561"/>
      </p:ext>
    </p:extLst>
  </p:cSld>
  <p:clrMapOvr>
    <a:masterClrMapping/>
  </p:clrMapOvr>
  <p:transition>
    <p:wipe dir="r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FortiGuard Service</a:t>
            </a:r>
            <a:endParaRPr lang="en-US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609600" y="1219200"/>
            <a:ext cx="822960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3038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3550" indent="-17621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747713" indent="-16986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139825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49225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19494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4066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8638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3210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Times" pitchFamily="-84" charset="0"/>
              <a:buNone/>
            </a:pPr>
            <a:r>
              <a:rPr lang="en-US" sz="2000" b="1" dirty="0" smtClean="0">
                <a:solidFill>
                  <a:schemeClr val="accent4"/>
                </a:solidFill>
                <a:latin typeface="Arial Narrow"/>
                <a:cs typeface="Arial Narrow"/>
              </a:rPr>
              <a:t>Zero-Day Research</a:t>
            </a:r>
          </a:p>
          <a:p>
            <a:pPr marL="173038" lvl="1" indent="-173038">
              <a:lnSpc>
                <a:spcPct val="100000"/>
              </a:lnSpc>
              <a:buClr>
                <a:schemeClr val="accent4"/>
              </a:buClr>
              <a:buSzPct val="100000"/>
            </a:pPr>
            <a:r>
              <a:rPr lang="en-US" sz="1800" dirty="0" smtClean="0">
                <a:latin typeface="Arial Narrow"/>
                <a:cs typeface="Arial Narrow"/>
              </a:rPr>
              <a:t>Reported over 153 vulnerabilities</a:t>
            </a:r>
            <a:r>
              <a:rPr lang="en-US" sz="1800" dirty="0">
                <a:latin typeface="Arial Narrow"/>
                <a:cs typeface="Arial Narrow"/>
              </a:rPr>
              <a:t>, </a:t>
            </a:r>
            <a:r>
              <a:rPr lang="en-US" sz="1800" dirty="0" smtClean="0">
                <a:latin typeface="Arial Narrow"/>
                <a:cs typeface="Arial Narrow"/>
              </a:rPr>
              <a:t>124 of </a:t>
            </a:r>
            <a:r>
              <a:rPr lang="en-US" sz="1800" dirty="0">
                <a:latin typeface="Arial Narrow"/>
                <a:cs typeface="Arial Narrow"/>
              </a:rPr>
              <a:t>which have been disclosed and fixed by the appropriate vendor(s</a:t>
            </a:r>
            <a:r>
              <a:rPr lang="en-US" sz="1800" dirty="0" smtClean="0">
                <a:latin typeface="Arial Narrow"/>
                <a:cs typeface="Arial Narrow"/>
              </a:rPr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981" y="2097989"/>
            <a:ext cx="5219700" cy="1410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ounded Rectangle 15"/>
          <p:cNvSpPr/>
          <p:nvPr/>
        </p:nvSpPr>
        <p:spPr bwMode="auto">
          <a:xfrm>
            <a:off x="457200" y="3810000"/>
            <a:ext cx="8305800" cy="2133600"/>
          </a:xfrm>
          <a:prstGeom prst="roundRect">
            <a:avLst>
              <a:gd name="adj" fmla="val 10831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sz="4000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4953000"/>
            <a:ext cx="2435088" cy="5334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0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764224" y="3922068"/>
            <a:ext cx="7922576" cy="202417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/>
              <a:t>FortiGuard Center</a:t>
            </a:r>
          </a:p>
          <a:p>
            <a:r>
              <a:rPr lang="en-US" sz="1800" dirty="0"/>
              <a:t>FortiGuard </a:t>
            </a:r>
            <a:r>
              <a:rPr lang="en-US" sz="1800" dirty="0" smtClean="0"/>
              <a:t>Encyclopedia – detailed description of known threats</a:t>
            </a:r>
          </a:p>
          <a:p>
            <a:r>
              <a:rPr lang="en-US" sz="1800" dirty="0" smtClean="0"/>
              <a:t>IPS Updates log (RSS Feed)</a:t>
            </a:r>
          </a:p>
          <a:p>
            <a:r>
              <a:rPr lang="en-US" sz="1800" dirty="0" smtClean="0"/>
              <a:t>Vulnerability Advisories</a:t>
            </a:r>
          </a:p>
          <a:p>
            <a:r>
              <a:rPr lang="en-US" sz="1800" dirty="0" smtClean="0"/>
              <a:t>Threat Monitor – Top attacks by geographic breakdowns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633294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907105202"/>
              </p:ext>
            </p:extLst>
          </p:nvPr>
        </p:nvGraphicFramePr>
        <p:xfrm>
          <a:off x="385174" y="1395495"/>
          <a:ext cx="8215805" cy="3674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1796724" y="5212869"/>
            <a:ext cx="5573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b="1" dirty="0"/>
              <a:t>FortiGate 3240C also beats all IPS competition with Lowest Latency</a:t>
            </a:r>
          </a:p>
        </p:txBody>
      </p:sp>
    </p:spTree>
    <p:extLst>
      <p:ext uri="{BB962C8B-B14F-4D97-AF65-F5344CB8AC3E}">
        <p14:creationId xmlns:p14="http://schemas.microsoft.com/office/powerpoint/2010/main" val="2671476846"/>
      </p:ext>
    </p:extLst>
  </p:cSld>
  <p:clrMapOvr>
    <a:masterClrMapping/>
  </p:clrMapOvr>
  <p:transition>
    <p:wipe dir="r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Packet Logging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905704"/>
            <a:ext cx="3923095" cy="285004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Forensic Tool</a:t>
            </a:r>
          </a:p>
          <a:p>
            <a:r>
              <a:rPr lang="en-US" sz="2000" dirty="0" smtClean="0"/>
              <a:t>Packet Capture triggered IPS signatures</a:t>
            </a:r>
          </a:p>
          <a:p>
            <a:r>
              <a:rPr lang="en-US" sz="2000" dirty="0" smtClean="0"/>
              <a:t>Can be saved as </a:t>
            </a:r>
            <a:r>
              <a:rPr lang="en-US" sz="2000" dirty="0" err="1" smtClean="0"/>
              <a:t>pcap</a:t>
            </a:r>
            <a:r>
              <a:rPr lang="en-US" sz="2000" dirty="0" smtClean="0"/>
              <a:t> file for forensic studies</a:t>
            </a:r>
          </a:p>
          <a:p>
            <a:r>
              <a:rPr lang="en-US" sz="2000" dirty="0" smtClean="0"/>
              <a:t>Can be either log to disk, FortiAnalyzer or FortiCloud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371600"/>
            <a:ext cx="5840386" cy="68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752600"/>
            <a:ext cx="2971800" cy="2714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Bent Arrow 9"/>
          <p:cNvSpPr/>
          <p:nvPr/>
        </p:nvSpPr>
        <p:spPr bwMode="auto">
          <a:xfrm rot="10800000">
            <a:off x="7086600" y="1905000"/>
            <a:ext cx="1295400" cy="1219200"/>
          </a:xfrm>
          <a:prstGeom prst="bentArrow">
            <a:avLst>
              <a:gd name="adj1" fmla="val 37570"/>
              <a:gd name="adj2" fmla="val 33799"/>
              <a:gd name="adj3" fmla="val 31285"/>
              <a:gd name="adj4" fmla="val 27410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5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43000"/>
                </a:schemeClr>
              </a:gs>
            </a:gsLst>
            <a:lin ang="108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4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658983"/>
      </p:ext>
    </p:extLst>
  </p:cSld>
  <p:clrMapOvr>
    <a:masterClrMapping/>
  </p:clrMapOvr>
  <p:transition>
    <p:wipe dir="r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Quarantine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024938"/>
            <a:ext cx="8229600" cy="2141612"/>
          </a:xfrm>
        </p:spPr>
        <p:txBody>
          <a:bodyPr/>
          <a:lstStyle/>
          <a:p>
            <a:r>
              <a:rPr lang="en-US" sz="2000" dirty="0" smtClean="0"/>
              <a:t>Intelligently blocks attackers from launching further attack</a:t>
            </a:r>
          </a:p>
          <a:p>
            <a:pPr lvl="1"/>
            <a:r>
              <a:rPr lang="en-US" sz="1600" dirty="0" smtClean="0"/>
              <a:t>Most attacks are conducted via several steps. </a:t>
            </a:r>
            <a:r>
              <a:rPr lang="en-US" sz="1600" dirty="0" err="1" smtClean="0"/>
              <a:t>Eg</a:t>
            </a:r>
            <a:r>
              <a:rPr lang="en-US" sz="1600" dirty="0" smtClean="0"/>
              <a:t>. </a:t>
            </a:r>
            <a:r>
              <a:rPr lang="en-US" sz="1600" dirty="0"/>
              <a:t>p</a:t>
            </a:r>
            <a:r>
              <a:rPr lang="en-US" sz="1600" dirty="0" smtClean="0"/>
              <a:t>ort scan, followed by more targeted hacking activities</a:t>
            </a:r>
          </a:p>
          <a:p>
            <a:r>
              <a:rPr lang="en-US" sz="2000" dirty="0" smtClean="0"/>
              <a:t>Free up IPS resources since traffic is now stopped by firewall</a:t>
            </a:r>
            <a:r>
              <a:rPr lang="en-US" dirty="0" smtClean="0"/>
              <a:t>.</a:t>
            </a:r>
          </a:p>
          <a:p>
            <a:r>
              <a:rPr lang="en-US" sz="2000" dirty="0" smtClean="0"/>
              <a:t>Manually or set expiry time to remove from banned list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304800" y="1371600"/>
            <a:ext cx="8458200" cy="2286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Quarantine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38200" y="2514600"/>
            <a:ext cx="44196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  Attackers IP Address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57200" y="1828800"/>
            <a:ext cx="20574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Antivirus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616200" y="1828800"/>
            <a:ext cx="1981200" cy="381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699000" y="1828800"/>
            <a:ext cx="18288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DLP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838200" y="2971800"/>
            <a:ext cx="44196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  Attackers IP &amp; Victim IP Addresses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38200" y="3429000"/>
            <a:ext cx="44196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  Attackers’ Incoming Interfaces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334000" y="2514600"/>
            <a:ext cx="2743200" cy="12954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Duration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6" name="Picture 15" descr="BadGuy_Icon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362200"/>
            <a:ext cx="457200" cy="514865"/>
          </a:xfrm>
          <a:prstGeom prst="rect">
            <a:avLst/>
          </a:prstGeom>
        </p:spPr>
      </p:pic>
      <p:pic>
        <p:nvPicPr>
          <p:cNvPr id="18" name="Picture 17" descr="BadGuy_Icon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276600"/>
            <a:ext cx="457200" cy="514865"/>
          </a:xfrm>
          <a:prstGeom prst="rect">
            <a:avLst/>
          </a:prstGeom>
        </p:spPr>
      </p:pic>
      <p:pic>
        <p:nvPicPr>
          <p:cNvPr id="19" name="Picture 18" descr="User-Exec-Male_Lt-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819400"/>
            <a:ext cx="473659" cy="533400"/>
          </a:xfrm>
          <a:prstGeom prst="rect">
            <a:avLst/>
          </a:prstGeom>
        </p:spPr>
      </p:pic>
      <p:pic>
        <p:nvPicPr>
          <p:cNvPr id="17" name="Picture 16" descr="BadGuy_Icon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819400"/>
            <a:ext cx="457200" cy="514865"/>
          </a:xfrm>
          <a:prstGeom prst="rect">
            <a:avLst/>
          </a:prstGeom>
        </p:spPr>
      </p:pic>
      <p:pic>
        <p:nvPicPr>
          <p:cNvPr id="20" name="Picture 19" descr="1338858613_Gnome-Network-Wired-4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505200"/>
            <a:ext cx="315246" cy="315246"/>
          </a:xfrm>
          <a:prstGeom prst="rect">
            <a:avLst/>
          </a:prstGeom>
        </p:spPr>
      </p:pic>
      <p:pic>
        <p:nvPicPr>
          <p:cNvPr id="21" name="Picture 20" descr="1338858669_chronome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2971800"/>
            <a:ext cx="457200" cy="4572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 bwMode="auto">
          <a:xfrm>
            <a:off x="6629400" y="1828800"/>
            <a:ext cx="20574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Endpoint Control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4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4071605"/>
      </p:ext>
    </p:extLst>
  </p:cSld>
  <p:clrMapOvr>
    <a:masterClrMapping/>
  </p:clrMapOvr>
  <p:transition>
    <p:wipe dir="r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DOS Sensors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DOS Protection</a:t>
            </a:r>
          </a:p>
          <a:p>
            <a:r>
              <a:rPr lang="en-US" sz="1800" dirty="0"/>
              <a:t>Detects and mitigate traffic that is is part of a DoS attack</a:t>
            </a:r>
          </a:p>
          <a:p>
            <a:r>
              <a:rPr lang="en-US" sz="1800" dirty="0" smtClean="0"/>
              <a:t>Applied as DOS Policies prior of Firewall Policies</a:t>
            </a:r>
          </a:p>
          <a:p>
            <a:r>
              <a:rPr lang="en-US" sz="1800" dirty="0" smtClean="0"/>
              <a:t>Rate based: set </a:t>
            </a:r>
            <a:r>
              <a:rPr lang="en-US" sz="1800" dirty="0"/>
              <a:t>thresholds for various types of network operations </a:t>
            </a:r>
          </a:p>
          <a:p>
            <a:r>
              <a:rPr lang="en-US" sz="1800" dirty="0" smtClean="0"/>
              <a:t>Sensor list </a:t>
            </a:r>
            <a:r>
              <a:rPr lang="en-US" sz="1800" dirty="0"/>
              <a:t>can be updated only when the firmware image is upgraded on the unit. 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3121101"/>
              </p:ext>
            </p:extLst>
          </p:nvPr>
        </p:nvGraphicFramePr>
        <p:xfrm>
          <a:off x="457200" y="3810000"/>
          <a:ext cx="8077200" cy="197350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11526"/>
                <a:gridCol w="1688558"/>
                <a:gridCol w="1688558"/>
                <a:gridCol w="1688558"/>
              </a:tblGrid>
              <a:tr h="13649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TCP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UDP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ICMP</a:t>
                      </a:r>
                      <a:endParaRPr lang="en-US" sz="1300" dirty="0"/>
                    </a:p>
                  </a:txBody>
                  <a:tcPr anchor="ctr"/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Packet Rate</a:t>
                      </a:r>
                      <a:r>
                        <a:rPr lang="en-US" sz="1400" baseline="0" dirty="0" smtClean="0"/>
                        <a:t> to a Destination IP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TCP_SYN_FLOOD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UDP_FLOOD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ICMP_FLOOD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2759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Packet Rate from a Source IP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TCP_PORT_SCAN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UDP_SCAN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ICMP_SWEEP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3204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# of Concurrent Sessions to a Destination IP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TCP_DST_SESS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UDP_DST_SESS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ICMP_DST_SESS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3815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# of Concurrent Sessions From a Source IP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TCP_SRC_SESS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UDP_SRC_SESS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ICMP_SRC_SESS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134442"/>
      </p:ext>
    </p:extLst>
  </p:cSld>
  <p:clrMapOvr>
    <a:masterClrMapping/>
  </p:clrMapOvr>
  <p:transition>
    <p:wipe dir="r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4145002"/>
              </p:ext>
            </p:extLst>
          </p:nvPr>
        </p:nvGraphicFramePr>
        <p:xfrm>
          <a:off x="440801" y="1344654"/>
          <a:ext cx="3987266" cy="186611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Sensors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Over 2,400+ Signatures, 19 Categories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Advanced IM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Traffic Shaping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SSH Inspection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 Signatures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92896" y="1372116"/>
            <a:ext cx="4124908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More flexible and fine-grained policy control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Increased security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Deeper visibility into network traffic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56390" y="5416695"/>
            <a:ext cx="2580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FortiGuard Application library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1758" y="3327012"/>
            <a:ext cx="3959973" cy="1865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8542551"/>
      </p:ext>
    </p:extLst>
  </p:cSld>
  <p:clrMapOvr>
    <a:masterClrMapping/>
  </p:clrMapOvr>
  <p:transition>
    <p:wipe dir="r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Sensor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771187" y="1760476"/>
            <a:ext cx="3144347" cy="4228182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Ease of use</a:t>
            </a:r>
          </a:p>
          <a:p>
            <a:r>
              <a:rPr lang="en-US" sz="1800" dirty="0" smtClean="0"/>
              <a:t>Select applications using filters or search by application names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Flexibility</a:t>
            </a:r>
            <a:endParaRPr lang="en-US" sz="1800" b="1" dirty="0" smtClean="0">
              <a:solidFill>
                <a:srgbClr val="C00000"/>
              </a:solidFill>
            </a:endParaRPr>
          </a:p>
          <a:p>
            <a:r>
              <a:rPr lang="en-US" sz="1800" dirty="0" smtClean="0"/>
              <a:t>Applies different profiles to users, IP, IP range and subnets and their respective destinations on the security policies.</a:t>
            </a:r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48" y="1686655"/>
            <a:ext cx="5299905" cy="3783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5955844"/>
      </p:ext>
    </p:extLst>
  </p:cSld>
  <p:clrMapOvr>
    <a:masterClrMapping/>
  </p:clrMapOvr>
  <p:transition>
    <p:wipe dir="r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28704" y="1958660"/>
            <a:ext cx="3659215" cy="1990943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 Control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64130" y="4283223"/>
            <a:ext cx="7912510" cy="1894058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Features</a:t>
            </a:r>
          </a:p>
          <a:p>
            <a:r>
              <a:rPr lang="en-US" sz="1800" dirty="0" smtClean="0"/>
              <a:t>Granular control popular IM usage</a:t>
            </a:r>
          </a:p>
          <a:p>
            <a:r>
              <a:rPr lang="en-US" sz="1800" dirty="0" smtClean="0"/>
              <a:t>Also available for AV and DLP</a:t>
            </a:r>
          </a:p>
          <a:p>
            <a:endParaRPr lang="en-US" sz="1800" dirty="0" smtClean="0"/>
          </a:p>
          <a:p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892" y="2015567"/>
            <a:ext cx="932180" cy="9321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749" y="2977288"/>
            <a:ext cx="1253741" cy="9152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0872" y="2951551"/>
            <a:ext cx="838412" cy="7772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9438" y="1999857"/>
            <a:ext cx="924560" cy="92456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 bwMode="auto">
          <a:xfrm>
            <a:off x="3774819" y="1705515"/>
            <a:ext cx="4393839" cy="2459326"/>
          </a:xfrm>
          <a:prstGeom prst="roundRect">
            <a:avLst>
              <a:gd name="adj" fmla="val 9159"/>
            </a:avLst>
          </a:prstGeom>
          <a:solidFill>
            <a:schemeClr val="tx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0772" y="1991431"/>
            <a:ext cx="4145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Block Login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Block File Transfers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Block Audio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Inspect Non-standard Port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Display DLP Content Archive on dashboard</a:t>
            </a:r>
          </a:p>
        </p:txBody>
      </p:sp>
    </p:spTree>
    <p:extLst>
      <p:ext uri="{BB962C8B-B14F-4D97-AF65-F5344CB8AC3E}">
        <p14:creationId xmlns:p14="http://schemas.microsoft.com/office/powerpoint/2010/main" val="14492180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Control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64130" y="4283223"/>
            <a:ext cx="7912510" cy="1894058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Features</a:t>
            </a:r>
          </a:p>
          <a:p>
            <a:r>
              <a:rPr lang="en-US" sz="1800" dirty="0" smtClean="0"/>
              <a:t>Granular control popular </a:t>
            </a:r>
            <a:r>
              <a:rPr lang="en-US" sz="1800" dirty="0"/>
              <a:t>F</a:t>
            </a:r>
            <a:r>
              <a:rPr lang="en-US" sz="1800" dirty="0" smtClean="0"/>
              <a:t>acebook usage</a:t>
            </a:r>
          </a:p>
          <a:p>
            <a:r>
              <a:rPr lang="en-US" sz="1800" dirty="0" smtClean="0"/>
              <a:t>Facebook app pages can also be controlled via Web Filtering </a:t>
            </a:r>
            <a:r>
              <a:rPr lang="en-US" sz="1800" dirty="0" err="1"/>
              <a:t>c</a:t>
            </a:r>
            <a:r>
              <a:rPr lang="en-US" sz="1800" dirty="0" err="1" smtClean="0"/>
              <a:t>atagories</a:t>
            </a:r>
            <a:r>
              <a:rPr lang="en-US" sz="1800" dirty="0" smtClean="0"/>
              <a:t> </a:t>
            </a:r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 bwMode="auto">
          <a:xfrm>
            <a:off x="3774819" y="1705515"/>
            <a:ext cx="4393839" cy="2459326"/>
          </a:xfrm>
          <a:prstGeom prst="roundRect">
            <a:avLst>
              <a:gd name="adj" fmla="val 9159"/>
            </a:avLst>
          </a:prstGeom>
          <a:solidFill>
            <a:schemeClr val="tx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0772" y="1991431"/>
            <a:ext cx="4145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Facebook Like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Facebook Chat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Facebook Post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Facebook Apps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45" y="2136756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5746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069630"/>
            <a:ext cx="3522133" cy="3876615"/>
          </a:xfrm>
        </p:spPr>
        <p:txBody>
          <a:bodyPr/>
          <a:lstStyle/>
          <a:p>
            <a:pPr marL="173038" lvl="1" indent="-173038">
              <a:lnSpc>
                <a:spcPct val="100000"/>
              </a:lnSpc>
              <a:buSzPct val="100000"/>
              <a:buFont typeface="Arial"/>
              <a:buChar char="•"/>
            </a:pPr>
            <a:r>
              <a:rPr lang="en-US" dirty="0" smtClean="0"/>
              <a:t>As part of SSL/SSH Inspection Profile</a:t>
            </a:r>
          </a:p>
          <a:p>
            <a:pPr marL="173038" lvl="1" indent="-173038">
              <a:lnSpc>
                <a:spcPct val="100000"/>
              </a:lnSpc>
              <a:buSzPct val="100000"/>
              <a:buFont typeface="Arial"/>
              <a:buChar char="•"/>
            </a:pPr>
            <a:r>
              <a:rPr lang="en-US" dirty="0" smtClean="0"/>
              <a:t>Uses SSH </a:t>
            </a:r>
            <a:r>
              <a:rPr lang="en-US" dirty="0"/>
              <a:t>proxy </a:t>
            </a:r>
            <a:r>
              <a:rPr lang="en-US" dirty="0" smtClean="0"/>
              <a:t>to intercept </a:t>
            </a:r>
            <a:r>
              <a:rPr lang="en-US" dirty="0"/>
              <a:t>the SSH key exchange </a:t>
            </a:r>
            <a:r>
              <a:rPr lang="en-US" dirty="0" smtClean="0"/>
              <a:t>and content</a:t>
            </a:r>
          </a:p>
          <a:p>
            <a:pPr marL="173038" lvl="1" indent="-173038">
              <a:lnSpc>
                <a:spcPct val="100000"/>
              </a:lnSpc>
              <a:buSzPct val="100000"/>
              <a:buFont typeface="Arial"/>
              <a:buChar char="•"/>
            </a:pPr>
            <a:r>
              <a:rPr lang="en-US" dirty="0"/>
              <a:t>After inspection, the session is re-encrypted and forwarded to the </a:t>
            </a:r>
            <a:r>
              <a:rPr lang="en-US" dirty="0" smtClean="0"/>
              <a:t>recipient</a:t>
            </a:r>
            <a:endParaRPr lang="en-US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SSH Inspection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b="58404"/>
          <a:stretch/>
        </p:blipFill>
        <p:spPr>
          <a:xfrm>
            <a:off x="4690678" y="2377447"/>
            <a:ext cx="4038925" cy="15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35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1459269"/>
          </a:xfrm>
        </p:spPr>
        <p:txBody>
          <a:bodyPr numCol="2"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Threat History Widget</a:t>
            </a:r>
            <a:endParaRPr lang="en-US" b="1" dirty="0">
              <a:solidFill>
                <a:schemeClr val="accent4"/>
              </a:solidFill>
            </a:endParaRPr>
          </a:p>
          <a:p>
            <a:r>
              <a:rPr lang="en-US" sz="2000" dirty="0" smtClean="0"/>
              <a:t>Display real-time/historical threat status with drill downs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Levels assigned by Client reputation settings</a:t>
            </a:r>
            <a:endParaRPr lang="en-US" dirty="0" smtClean="0"/>
          </a:p>
          <a:p>
            <a:r>
              <a:rPr lang="en-US" sz="2000" dirty="0"/>
              <a:t>Rely on traffic </a:t>
            </a:r>
            <a:r>
              <a:rPr lang="en-US" sz="2000" dirty="0" smtClean="0"/>
              <a:t>logs on Local Storage</a:t>
            </a:r>
            <a:endParaRPr lang="en-US" sz="2000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02" r="602" b="8800"/>
          <a:stretch/>
        </p:blipFill>
        <p:spPr>
          <a:xfrm>
            <a:off x="1471090" y="2766407"/>
            <a:ext cx="7142125" cy="3194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82" y="3370056"/>
            <a:ext cx="6251389" cy="2770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Threat Status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8521945"/>
      </p:ext>
    </p:extLst>
  </p:cSld>
  <p:clrMapOvr>
    <a:masterClrMapping/>
  </p:clrMapOvr>
  <p:transition>
    <p:wipe dir="r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6099737"/>
              </p:ext>
            </p:extLst>
          </p:nvPr>
        </p:nvGraphicFramePr>
        <p:xfrm>
          <a:off x="440801" y="1344654"/>
          <a:ext cx="3987266" cy="3457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AntiMalware</a:t>
                      </a:r>
                      <a:endParaRPr kumimoji="0" lang="en-US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and Flow based AV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Filename &amp; File Type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Heuristic AV Engine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 Analysis with Cloud-based or on-premise sandboxing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AV Databases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 Quarantine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Anti-Botnet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Category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Botnet IP Blacklist Database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94666" y="4366509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Protect internal network devices against malware and other malicious codes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1836" y="4078273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AV Configuration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ICSA_Labs_Anti-Virus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5830" y="5471654"/>
            <a:ext cx="1066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712" y="1585308"/>
            <a:ext cx="4374125" cy="2247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176" y="5426273"/>
            <a:ext cx="538371" cy="7187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2655" y="5540877"/>
            <a:ext cx="518054" cy="51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0998"/>
      </p:ext>
    </p:extLst>
  </p:cSld>
  <p:clrMapOvr>
    <a:masterClrMapping/>
  </p:clrMapOvr>
  <p:transition>
    <p:wipe dir="r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 bwMode="auto">
          <a:xfrm>
            <a:off x="0" y="1595715"/>
            <a:ext cx="9001125" cy="2870200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3856663"/>
            <a:ext cx="23431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3716963"/>
            <a:ext cx="942975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Fortinet_Shie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3" y="4074150"/>
            <a:ext cx="630237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6063" y="5333038"/>
            <a:ext cx="43275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In-box </a:t>
            </a: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AV functions</a:t>
            </a:r>
            <a:endParaRPr lang="en-US" sz="2000" b="1" dirty="0">
              <a:solidFill>
                <a:srgbClr val="5F5F5F"/>
              </a:solidFill>
              <a:latin typeface="+mj-lt"/>
              <a:ea typeface="Arial Narrow" pitchFamily="-65" charset="0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 flipV="1">
            <a:off x="2046288" y="4737725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008563" y="5333038"/>
            <a:ext cx="3509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Cloud Based AV Service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3563" y="2327553"/>
            <a:ext cx="2360612" cy="1428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Hardware Accelerated</a:t>
            </a:r>
            <a:b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</a:b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&amp; Code optimized</a:t>
            </a:r>
            <a:b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</a:br>
            <a:endParaRPr lang="en-US" sz="1400" b="1" dirty="0">
              <a:solidFill>
                <a:srgbClr val="5F5F5F"/>
              </a:solidFill>
              <a:latin typeface="+mj-lt"/>
              <a:ea typeface="Arial Narrow" pitchFamily="-65" charset="0"/>
              <a:cs typeface="+mn-cs"/>
            </a:endParaRPr>
          </a:p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Real time updated, </a:t>
            </a:r>
            <a:b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</a:b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3</a:t>
            </a:r>
            <a:r>
              <a:rPr lang="en-US" sz="1400" b="1" baseline="30000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rd</a:t>
            </a: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 party validated Signature DB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014" y="2254726"/>
            <a:ext cx="282668" cy="282668"/>
          </a:xfrm>
          <a:prstGeom prst="rect">
            <a:avLst/>
          </a:prstGeom>
        </p:spPr>
      </p:pic>
      <p:sp>
        <p:nvSpPr>
          <p:cNvPr id="15" name="TextBox 27"/>
          <p:cNvSpPr txBox="1">
            <a:spLocks noChangeArrowheads="1"/>
          </p:cNvSpPr>
          <p:nvPr/>
        </p:nvSpPr>
        <p:spPr bwMode="auto">
          <a:xfrm>
            <a:off x="3097213" y="2191623"/>
            <a:ext cx="256857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>
                <a:solidFill>
                  <a:srgbClr val="5F5F5F"/>
                </a:solidFill>
              </a:rPr>
              <a:t>Local Lightweight</a:t>
            </a:r>
            <a:br>
              <a:rPr lang="en-US" sz="1400" b="1" dirty="0">
                <a:solidFill>
                  <a:srgbClr val="5F5F5F"/>
                </a:solidFill>
              </a:rPr>
            </a:br>
            <a:r>
              <a:rPr lang="en-US" sz="1400" b="1" dirty="0">
                <a:solidFill>
                  <a:srgbClr val="5F5F5F"/>
                </a:solidFill>
              </a:rPr>
              <a:t>Sandboxing</a:t>
            </a:r>
            <a:br>
              <a:rPr lang="en-US" sz="1400" b="1" dirty="0">
                <a:solidFill>
                  <a:srgbClr val="5F5F5F"/>
                </a:solidFill>
              </a:rPr>
            </a:br>
            <a:endParaRPr lang="en-US" sz="1400" b="1" dirty="0">
              <a:solidFill>
                <a:srgbClr val="5F5F5F"/>
              </a:solidFill>
            </a:endParaRPr>
          </a:p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>
                <a:solidFill>
                  <a:srgbClr val="5F5F5F"/>
                </a:solidFill>
              </a:rPr>
              <a:t>Behavior / Attribute Based Heuristic Detection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014" y="2904888"/>
            <a:ext cx="282668" cy="2826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680" y="2275931"/>
            <a:ext cx="282668" cy="282668"/>
          </a:xfrm>
          <a:prstGeom prst="rect">
            <a:avLst/>
          </a:prstGeom>
        </p:spPr>
      </p:pic>
      <p:sp>
        <p:nvSpPr>
          <p:cNvPr id="18" name="TextBox 30"/>
          <p:cNvSpPr txBox="1">
            <a:spLocks noChangeArrowheads="1"/>
          </p:cNvSpPr>
          <p:nvPr/>
        </p:nvSpPr>
        <p:spPr bwMode="auto">
          <a:xfrm>
            <a:off x="6086475" y="2228040"/>
            <a:ext cx="2568575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>
                <a:solidFill>
                  <a:srgbClr val="5F5F5F"/>
                </a:solidFill>
              </a:rPr>
              <a:t>FortiGuard Botnet IP </a:t>
            </a:r>
            <a:br>
              <a:rPr lang="en-US" sz="1400" b="1" dirty="0">
                <a:solidFill>
                  <a:srgbClr val="5F5F5F"/>
                </a:solidFill>
              </a:rPr>
            </a:br>
            <a:r>
              <a:rPr lang="en-US" sz="1400" b="1" dirty="0">
                <a:solidFill>
                  <a:srgbClr val="5F5F5F"/>
                </a:solidFill>
              </a:rPr>
              <a:t>Reputation DB</a:t>
            </a:r>
          </a:p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US" sz="1400" b="1" dirty="0">
              <a:solidFill>
                <a:srgbClr val="5F5F5F"/>
              </a:solidFill>
            </a:endParaRPr>
          </a:p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>
                <a:solidFill>
                  <a:srgbClr val="5F5F5F"/>
                </a:solidFill>
              </a:rPr>
              <a:t>Cloud Based</a:t>
            </a:r>
            <a:br>
              <a:rPr lang="en-US" sz="1400" b="1" dirty="0">
                <a:solidFill>
                  <a:srgbClr val="5F5F5F"/>
                </a:solidFill>
              </a:rPr>
            </a:br>
            <a:r>
              <a:rPr lang="en-US" sz="1400" b="1" dirty="0" smtClean="0">
                <a:solidFill>
                  <a:srgbClr val="5F5F5F"/>
                </a:solidFill>
              </a:rPr>
              <a:t>Sandboxing </a:t>
            </a:r>
            <a:br>
              <a:rPr lang="en-US" sz="1400" b="1" dirty="0" smtClean="0">
                <a:solidFill>
                  <a:srgbClr val="5F5F5F"/>
                </a:solidFill>
              </a:rPr>
            </a:br>
            <a:r>
              <a:rPr lang="en-US" sz="1400" b="1" dirty="0" smtClean="0">
                <a:solidFill>
                  <a:srgbClr val="5F5F5F"/>
                </a:solidFill>
              </a:rPr>
              <a:t>(FortiGuard Analytics)</a:t>
            </a:r>
            <a:endParaRPr lang="en-US" sz="1400" b="1" dirty="0">
              <a:solidFill>
                <a:srgbClr val="5F5F5F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680" y="2984935"/>
            <a:ext cx="282668" cy="282668"/>
          </a:xfrm>
          <a:prstGeom prst="rect">
            <a:avLst/>
          </a:prstGeom>
        </p:spPr>
      </p:pic>
      <p:cxnSp>
        <p:nvCxnSpPr>
          <p:cNvPr id="22" name="Straight Connector 2"/>
          <p:cNvCxnSpPr>
            <a:cxnSpLocks noChangeShapeType="1"/>
          </p:cNvCxnSpPr>
          <p:nvPr/>
        </p:nvCxnSpPr>
        <p:spPr bwMode="auto">
          <a:xfrm>
            <a:off x="5608638" y="1983065"/>
            <a:ext cx="0" cy="2046288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" name="Picture 22" descr="Cloud-Blu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4913" y="3712200"/>
            <a:ext cx="1946275" cy="12969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3648700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 descr="Fortinet_Shie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4020175"/>
            <a:ext cx="630238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53" y="2373710"/>
            <a:ext cx="282668" cy="28266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53" y="3049115"/>
            <a:ext cx="282668" cy="282668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auto">
          <a:xfrm flipV="1">
            <a:off x="6826250" y="4656763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014" y="3541184"/>
            <a:ext cx="282668" cy="282668"/>
          </a:xfrm>
          <a:prstGeom prst="rect">
            <a:avLst/>
          </a:prstGeom>
        </p:spPr>
      </p:pic>
      <p:sp>
        <p:nvSpPr>
          <p:cNvPr id="29" name="TextBox 30"/>
          <p:cNvSpPr txBox="1">
            <a:spLocks noChangeArrowheads="1"/>
          </p:cNvSpPr>
          <p:nvPr/>
        </p:nvSpPr>
        <p:spPr bwMode="auto">
          <a:xfrm>
            <a:off x="3115822" y="3441461"/>
            <a:ext cx="2568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 smtClean="0">
                <a:solidFill>
                  <a:srgbClr val="5F5F5F"/>
                </a:solidFill>
              </a:rPr>
              <a:t>Application Control – Botnet Category </a:t>
            </a:r>
            <a:endParaRPr lang="en-US" sz="1400" b="1" dirty="0">
              <a:solidFill>
                <a:srgbClr val="5F5F5F"/>
              </a:solidFill>
            </a:endParaRPr>
          </a:p>
        </p:txBody>
      </p:sp>
      <p:sp>
        <p:nvSpPr>
          <p:cNvPr id="30" name="Rounded Rectangle 2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1" name="Pictur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159269"/>
      </p:ext>
    </p:extLst>
  </p:cSld>
  <p:clrMapOvr>
    <a:masterClrMapping/>
  </p:clrMapOvr>
  <p:transition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94149" y="2138063"/>
            <a:ext cx="2397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Signatures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604724" y="2141532"/>
            <a:ext cx="2336800" cy="3114955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2000" b="1" dirty="0" smtClean="0"/>
              <a:t>Signatures</a:t>
            </a:r>
            <a:endParaRPr lang="en-US" sz="2000" b="1" dirty="0"/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</a:t>
            </a:r>
            <a:r>
              <a:rPr lang="en-US" sz="1600" dirty="0"/>
              <a:t> </a:t>
            </a:r>
            <a:r>
              <a:rPr lang="en-US" sz="1600" dirty="0" smtClean="0"/>
              <a:t>known malware and some variants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Highly accurate, low false positives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Requires up-to-date signature updates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party validated</a:t>
            </a:r>
          </a:p>
          <a:p>
            <a:pPr>
              <a:spcBef>
                <a:spcPts val="600"/>
              </a:spcBef>
              <a:buClr>
                <a:schemeClr val="accent4"/>
              </a:buClr>
            </a:pPr>
            <a:endParaRPr lang="en-US" sz="1600" dirty="0" smtClean="0"/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19" name="Rounded Rectangle 18"/>
          <p:cNvSpPr/>
          <p:nvPr/>
        </p:nvSpPr>
        <p:spPr bwMode="auto">
          <a:xfrm>
            <a:off x="3315475" y="2141532"/>
            <a:ext cx="2336800" cy="3128428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/>
              <a:t>Behavioral  </a:t>
            </a:r>
            <a:r>
              <a:rPr lang="en-US" sz="1800" b="1" dirty="0"/>
              <a:t>Evaluation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 malware based on scoring system of known malicious behaviors or characteristics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Can be used to flag out suspicious files for further analysis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/>
          </a:p>
        </p:txBody>
      </p:sp>
      <p:sp>
        <p:nvSpPr>
          <p:cNvPr id="20" name="Rounded Rectangle 19"/>
          <p:cNvSpPr/>
          <p:nvPr/>
        </p:nvSpPr>
        <p:spPr bwMode="auto">
          <a:xfrm>
            <a:off x="6095606" y="2113719"/>
            <a:ext cx="2336800" cy="3143284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/>
              <a:t>File Analysis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/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zero-day threats by executing codes on emulators to determine malicious activities. 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Resource intensive, performance and latency impact    </a:t>
            </a:r>
            <a:endParaRPr lang="en-US" sz="1600" dirty="0"/>
          </a:p>
        </p:txBody>
      </p:sp>
      <p:sp>
        <p:nvSpPr>
          <p:cNvPr id="15" name="Rounded Rectangle 1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6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48" y="1950694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983" y="1945492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4799" y="1968102"/>
            <a:ext cx="510984" cy="51098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31675000"/>
      </p:ext>
    </p:extLst>
  </p:cSld>
  <p:clrMapOvr>
    <a:masterClrMapping/>
  </p:clrMapOvr>
  <p:transition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567641" y="2580528"/>
            <a:ext cx="3821677" cy="2570356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/>
              <a:t>Application Control</a:t>
            </a:r>
          </a:p>
          <a:p>
            <a:pPr marL="212400" lvl="1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</a:t>
            </a:r>
            <a:r>
              <a:rPr lang="en-US" sz="1600" dirty="0"/>
              <a:t> </a:t>
            </a:r>
            <a:r>
              <a:rPr lang="en-US" sz="1600" dirty="0" smtClean="0"/>
              <a:t>nearly </a:t>
            </a:r>
            <a:r>
              <a:rPr lang="en-US" sz="1600" dirty="0"/>
              <a:t>50 active botnets </a:t>
            </a:r>
          </a:p>
          <a:p>
            <a:pPr marL="212400" lvl="1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Botnet network activities by examining traffic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Prevents zombies from data leaks or communicates for instructions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4698369" y="2603349"/>
            <a:ext cx="3821677" cy="2570356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>
                <a:latin typeface="Helvetica 55 Roman"/>
                <a:cs typeface="Helvetica 55 Roman"/>
              </a:rPr>
              <a:t>Botnet IP Reputation </a:t>
            </a:r>
            <a:r>
              <a:rPr lang="en-US" sz="1800" b="1" dirty="0" smtClean="0">
                <a:latin typeface="Helvetica 55 Roman"/>
                <a:cs typeface="Helvetica 55 Roman"/>
              </a:rPr>
              <a:t>DB</a:t>
            </a:r>
            <a:endParaRPr lang="en-US" sz="1600" dirty="0" smtClean="0"/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</a:t>
            </a:r>
            <a:r>
              <a:rPr lang="en-US" sz="1600" dirty="0"/>
              <a:t> </a:t>
            </a:r>
            <a:r>
              <a:rPr lang="en-US" sz="1600" dirty="0" smtClean="0"/>
              <a:t>known Botnet C&amp;C Communication by matching against Botnet command blacklisted IPs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Stops dial back by infected zombies.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11" name="Rounded Rectangle 10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815" y="2423500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292" y="2460583"/>
            <a:ext cx="510984" cy="51098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68665989"/>
      </p:ext>
    </p:extLst>
  </p:cSld>
  <p:clrMapOvr>
    <a:masterClrMapping/>
  </p:clrMapOvr>
  <p:transition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In-box AV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46438" y="3712843"/>
            <a:ext cx="8229600" cy="205044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FortiGate as AV Gateway</a:t>
            </a:r>
          </a:p>
          <a:p>
            <a:r>
              <a:rPr lang="en-US" sz="1800" dirty="0" smtClean="0"/>
              <a:t>Network based, no agents required on hosts</a:t>
            </a:r>
          </a:p>
          <a:p>
            <a:r>
              <a:rPr lang="en-US" sz="1800" dirty="0" smtClean="0"/>
              <a:t>Can be proxied or flow based</a:t>
            </a:r>
          </a:p>
          <a:p>
            <a:r>
              <a:rPr lang="en-US" sz="1800" dirty="0" smtClean="0"/>
              <a:t>Signature set options: Normal, Extended, Extreme or Flow*</a:t>
            </a:r>
          </a:p>
          <a:p>
            <a:r>
              <a:rPr lang="en-US" sz="1800" dirty="0" smtClean="0"/>
              <a:t>File Quarantine if Local storage is available</a:t>
            </a:r>
            <a:endParaRPr lang="en-US" sz="18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5523" y="217021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4" descr="LAN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885" y="2064843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nterne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0098" y="2211025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>
            <a:stCxn id="6" idx="1"/>
            <a:endCxn id="7" idx="3"/>
          </p:cNvCxnSpPr>
          <p:nvPr/>
        </p:nvCxnSpPr>
        <p:spPr bwMode="auto">
          <a:xfrm flipH="1">
            <a:off x="1988860" y="2639326"/>
            <a:ext cx="1056663" cy="9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stCxn id="10" idx="1"/>
            <a:endCxn id="6" idx="3"/>
          </p:cNvCxnSpPr>
          <p:nvPr/>
        </p:nvCxnSpPr>
        <p:spPr bwMode="auto">
          <a:xfrm flipH="1">
            <a:off x="4545711" y="2630919"/>
            <a:ext cx="2494387" cy="840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9340" y="1776775"/>
            <a:ext cx="687693" cy="68769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3418" y="2411724"/>
            <a:ext cx="676931" cy="67693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8223" y="2207250"/>
            <a:ext cx="687693" cy="6876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2700" y="2859895"/>
            <a:ext cx="406400" cy="406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6447" y="2119060"/>
            <a:ext cx="406400" cy="4064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7617" y="2646392"/>
            <a:ext cx="406400" cy="406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6137690" y="2476296"/>
            <a:ext cx="719979" cy="71997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8899" y="2874125"/>
            <a:ext cx="406400" cy="406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9137" y="5840541"/>
            <a:ext cx="43570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Features subjected to FortiGate Models</a:t>
            </a:r>
          </a:p>
        </p:txBody>
      </p:sp>
    </p:spTree>
    <p:extLst>
      <p:ext uri="{BB962C8B-B14F-4D97-AF65-F5344CB8AC3E}">
        <p14:creationId xmlns:p14="http://schemas.microsoft.com/office/powerpoint/2010/main" val="3449125766"/>
      </p:ext>
    </p:extLst>
  </p:cSld>
  <p:clrMapOvr>
    <a:masterClrMapping/>
  </p:clrMapOvr>
  <p:transition>
    <p:wipe dir="r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172200" y="1295400"/>
            <a:ext cx="2549880" cy="2286000"/>
            <a:chOff x="4876800" y="1447800"/>
            <a:chExt cx="4267200" cy="38862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1100" y="1447800"/>
              <a:ext cx="4152900" cy="38862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4876800" y="4114800"/>
              <a:ext cx="304800" cy="6858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 bwMode="auto">
          <a:xfrm>
            <a:off x="381000" y="1447800"/>
            <a:ext cx="5413164" cy="17526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chemeClr val="accent4"/>
                </a:solidFill>
              </a:rPr>
              <a:t>NORMAL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list of currently active threats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recently added by the Fortinet Antivirus team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detected by the FortiGuard network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the wild list database. </a:t>
            </a: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383964" y="3429000"/>
            <a:ext cx="5413164" cy="10668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C00000"/>
                </a:solidFill>
              </a:rPr>
              <a:t>EXTENDED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older and recently active threats (already dropped by wild list) </a:t>
            </a:r>
            <a:r>
              <a:rPr lang="en-US" sz="1600" dirty="0" smtClean="0">
                <a:solidFill>
                  <a:srgbClr val="36424A"/>
                </a:solidFill>
              </a:rPr>
              <a:t>. </a:t>
            </a: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383964" y="4648200"/>
            <a:ext cx="5413164" cy="13716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C00000"/>
                </a:solidFill>
              </a:rPr>
              <a:t>EXTREME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remaining detection signatures for all threats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zoo entries, and historical curiosities such as old DOS based viruses.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6022764" y="3429000"/>
            <a:ext cx="2895600" cy="25908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C00000"/>
                </a:solidFill>
              </a:rPr>
              <a:t>FLOW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A subset of the EXTREME </a:t>
            </a:r>
            <a:r>
              <a:rPr lang="en-US" sz="1600" dirty="0" smtClean="0">
                <a:solidFill>
                  <a:srgbClr val="36424A"/>
                </a:solidFill>
              </a:rPr>
              <a:t>database</a:t>
            </a: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only contain those entries that can be detected by the FLOW-AV engine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limited to static worms and </a:t>
            </a:r>
            <a:r>
              <a:rPr lang="en-US" sz="1600" dirty="0" err="1">
                <a:solidFill>
                  <a:srgbClr val="36424A"/>
                </a:solidFill>
              </a:rPr>
              <a:t>executables</a:t>
            </a: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AV Signature DB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430855"/>
      </p:ext>
    </p:extLst>
  </p:cSld>
  <p:clrMapOvr>
    <a:masterClrMapping/>
  </p:clrMapOvr>
  <p:transition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AV Engine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791200" y="1925412"/>
            <a:ext cx="2895600" cy="4020833"/>
          </a:xfrm>
        </p:spPr>
        <p:txBody>
          <a:bodyPr/>
          <a:lstStyle/>
          <a:p>
            <a:pPr marL="3175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Local </a:t>
            </a:r>
            <a:r>
              <a:rPr lang="en-US" sz="2000" b="1" dirty="0" smtClean="0">
                <a:solidFill>
                  <a:srgbClr val="C00000"/>
                </a:solidFill>
              </a:rPr>
              <a:t>Sandbox</a:t>
            </a:r>
          </a:p>
          <a:p>
            <a:pPr marL="346075" indent="-342900"/>
            <a:r>
              <a:rPr lang="en-US" sz="2000" dirty="0" smtClean="0"/>
              <a:t>Lightweight Emulators</a:t>
            </a:r>
          </a:p>
          <a:p>
            <a:pPr marL="636587" lvl="1" indent="-342900"/>
            <a:r>
              <a:rPr lang="en-US" sz="1600" dirty="0" smtClean="0"/>
              <a:t>Good against VM evasion</a:t>
            </a:r>
          </a:p>
          <a:p>
            <a:pPr marL="346075" indent="-342900"/>
            <a:r>
              <a:rPr lang="en-US" sz="2000" dirty="0" smtClean="0"/>
              <a:t>OS-Independent file analysis, all file type</a:t>
            </a:r>
          </a:p>
          <a:p>
            <a:pPr marL="636587" lvl="1" indent="-342900"/>
            <a:r>
              <a:rPr lang="en-US" sz="1600" dirty="0"/>
              <a:t>Java </a:t>
            </a:r>
            <a:r>
              <a:rPr lang="en-US" sz="1600" dirty="0" smtClean="0"/>
              <a:t>Scripts, Flash, PDF</a:t>
            </a:r>
          </a:p>
          <a:p>
            <a:pPr marL="346075" indent="-342900"/>
            <a:r>
              <a:rPr lang="en-US" sz="2000" dirty="0" smtClean="0"/>
              <a:t>Best against Malware Injections via (compromised) web 2.0 applications</a:t>
            </a:r>
          </a:p>
          <a:p>
            <a:pPr marL="636587" lvl="1" indent="-342900"/>
            <a:endParaRPr lang="en-US" sz="1600" dirty="0"/>
          </a:p>
          <a:p>
            <a:pPr marL="636587" lvl="1" indent="-342900"/>
            <a:endParaRPr lang="en-US" sz="1600" dirty="0" smtClean="0"/>
          </a:p>
          <a:p>
            <a:pPr marL="636587" lvl="1" indent="-342900"/>
            <a:endParaRPr lang="en-US" dirty="0" smtClean="0"/>
          </a:p>
          <a:p>
            <a:pPr marL="346075" indent="-342900"/>
            <a:endParaRPr lang="en-US" dirty="0"/>
          </a:p>
          <a:p>
            <a:pPr marL="3175" indent="0">
              <a:buNone/>
            </a:pP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04800" y="1981200"/>
            <a:ext cx="5020931" cy="2854489"/>
          </a:xfrm>
          <a:prstGeom prst="roundRect">
            <a:avLst>
              <a:gd name="adj" fmla="val 542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561966" y="2236153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Signature Match</a:t>
            </a:r>
          </a:p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(CPRL/Checksum)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ight Arrow 9"/>
          <p:cNvSpPr/>
          <p:nvPr/>
        </p:nvSpPr>
        <p:spPr bwMode="auto">
          <a:xfrm rot="5400000">
            <a:off x="2298986" y="1355632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69309" y="1365961"/>
            <a:ext cx="2432069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File Sample</a:t>
            </a:r>
            <a:endParaRPr lang="en-US" sz="2000" b="1" dirty="0">
              <a:solidFill>
                <a:srgbClr val="5F5F5F"/>
              </a:solidFill>
              <a:latin typeface="+mj-lt"/>
              <a:ea typeface="Arial Narrow" pitchFamily="-65" charset="0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3002723" y="2225080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Decryption/unpacking System   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991669" y="3169694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accent4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Real Time Sandbox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566523" y="3183771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Behavior Analysis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ight Arrow 14"/>
          <p:cNvSpPr/>
          <p:nvPr/>
        </p:nvSpPr>
        <p:spPr bwMode="auto">
          <a:xfrm rot="5400000">
            <a:off x="427070" y="451641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35269" y="5345742"/>
            <a:ext cx="2432069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Suspicious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Forward to cloud-based FortiGuard AV service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7" name="Right Arrow 16"/>
          <p:cNvSpPr/>
          <p:nvPr/>
        </p:nvSpPr>
        <p:spPr bwMode="auto">
          <a:xfrm rot="5400000">
            <a:off x="2289451" y="451641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1378" y="5347244"/>
            <a:ext cx="2432069" cy="603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Pass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No Further Action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60964" y="4282397"/>
            <a:ext cx="3042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AV Engine 2.0</a:t>
            </a:r>
          </a:p>
        </p:txBody>
      </p:sp>
      <p:sp>
        <p:nvSpPr>
          <p:cNvPr id="20" name="Right Arrow 19"/>
          <p:cNvSpPr/>
          <p:nvPr/>
        </p:nvSpPr>
        <p:spPr bwMode="auto">
          <a:xfrm rot="5400000">
            <a:off x="4151832" y="451641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88906" y="5399045"/>
            <a:ext cx="2432069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Blocked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  <a:p>
            <a:pPr lvl="0" algn="ctr">
              <a:spcBef>
                <a:spcPct val="20000"/>
              </a:spcBef>
              <a:buClr>
                <a:srgbClr val="C00000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Arial"/>
                <a:ea typeface="Arial Narrow" pitchFamily="-65" charset="0"/>
              </a:rPr>
              <a:t>File discarded, option to Quarantine and event logged</a:t>
            </a:r>
            <a:endParaRPr lang="en-US" sz="1100" b="1" dirty="0">
              <a:solidFill>
                <a:srgbClr val="5F5F5F"/>
              </a:solidFill>
              <a:latin typeface="Arial"/>
              <a:ea typeface="Arial Narrow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480366"/>
      </p:ext>
    </p:extLst>
  </p:cSld>
  <p:clrMapOvr>
    <a:masterClrMapping/>
  </p:clrMapOvr>
  <p:transition>
    <p:wipe dir="r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In-box AV functions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1759676"/>
              </p:ext>
            </p:extLst>
          </p:nvPr>
        </p:nvGraphicFramePr>
        <p:xfrm>
          <a:off x="484511" y="1802780"/>
          <a:ext cx="8159360" cy="347471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846220"/>
                <a:gridCol w="2156570"/>
                <a:gridCol w="2156570"/>
              </a:tblGrid>
              <a:tr h="13649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Proxy Based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Flow Based</a:t>
                      </a:r>
                      <a:endParaRPr lang="en-US" sz="1600" dirty="0"/>
                    </a:p>
                  </a:txBody>
                  <a:tcPr anchor="ctr"/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Cloud based AV services</a:t>
                      </a:r>
                      <a:endParaRPr lang="en-US" sz="18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FortiGuard Analytics (Sandboxing)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FortiGuard Botnet</a:t>
                      </a:r>
                      <a:r>
                        <a:rPr lang="en-US" sz="1600" baseline="0" dirty="0" smtClean="0">
                          <a:sym typeface="Zapf Dingbats"/>
                        </a:rPr>
                        <a:t> Servers Black List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FortiGuard Botnet</a:t>
                      </a:r>
                      <a:r>
                        <a:rPr lang="en-US" sz="1600" baseline="0" dirty="0" smtClean="0">
                          <a:sym typeface="Zapf Dingbats"/>
                        </a:rPr>
                        <a:t> Servers Black List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327590">
                <a:tc>
                  <a:txBody>
                    <a:bodyPr/>
                    <a:lstStyle/>
                    <a:p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</a:rPr>
                        <a:t>Protocols Supported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HTTP/HTTPS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SMTP/SMTPS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POP3/POP3S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IMAP/IMAPS,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MAPI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FTP/SFTP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HTTP/HTTPS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SMTP/SMTPS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POP3/POP3S</a:t>
                      </a:r>
                      <a:endParaRPr lang="en-US" sz="1600" baseline="0" dirty="0" smtClean="0">
                        <a:sym typeface="Zapf Dingbats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IMAP/IMAPS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MAPI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SMB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FTP/SFTP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2668080"/>
      </p:ext>
    </p:extLst>
  </p:cSld>
  <p:clrMapOvr>
    <a:masterClrMapping/>
  </p:clrMapOvr>
  <p:transition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AV Services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 bwMode="auto">
          <a:xfrm>
            <a:off x="440069" y="1999397"/>
            <a:ext cx="8072118" cy="2854490"/>
          </a:xfrm>
          <a:prstGeom prst="roundRect">
            <a:avLst>
              <a:gd name="adj" fmla="val 542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 bwMode="auto">
          <a:xfrm>
            <a:off x="1753400" y="2241774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VM Sandbox 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Right Arrow 11"/>
          <p:cNvSpPr/>
          <p:nvPr/>
        </p:nvSpPr>
        <p:spPr bwMode="auto">
          <a:xfrm rot="5400000">
            <a:off x="2197901" y="1373828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92784" y="1258409"/>
            <a:ext cx="2645816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File Sample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400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(Manual or auto Submission)</a:t>
            </a:r>
            <a:endParaRPr lang="en-US" sz="1400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5532289" y="2230702"/>
            <a:ext cx="2327597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Botnet Servers Blacklist 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5557436" y="3187891"/>
            <a:ext cx="229139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AV, IPS &amp; Application Signatures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1757957" y="3189392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Analyst Review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ight Arrow 16"/>
          <p:cNvSpPr/>
          <p:nvPr/>
        </p:nvSpPr>
        <p:spPr bwMode="auto">
          <a:xfrm rot="5400000">
            <a:off x="1278521" y="454718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182" y="5376512"/>
            <a:ext cx="2432069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New detection</a:t>
            </a:r>
            <a:endParaRPr lang="en-US" sz="2000" b="1" dirty="0" smtClean="0">
              <a:solidFill>
                <a:srgbClr val="5F5F5F"/>
              </a:solidFill>
              <a:latin typeface="+mj-lt"/>
              <a:ea typeface="Arial Narrow" pitchFamily="-65" charset="0"/>
              <a:cs typeface="+mn-cs"/>
            </a:endParaRP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New signature is developed, Alert to Inform Administrator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9" name="Right Arrow 18"/>
          <p:cNvSpPr/>
          <p:nvPr/>
        </p:nvSpPr>
        <p:spPr bwMode="auto">
          <a:xfrm rot="5400000">
            <a:off x="3304305" y="4559765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31640" y="5403165"/>
            <a:ext cx="2432069" cy="603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Pass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No Further Action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34325" y="4114800"/>
            <a:ext cx="2627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FortiCloud Sandbox</a:t>
            </a:r>
          </a:p>
          <a:p>
            <a:pPr algn="ctr"/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Analysis Service </a:t>
            </a:r>
          </a:p>
        </p:txBody>
      </p:sp>
      <p:sp>
        <p:nvSpPr>
          <p:cNvPr id="22" name="Right Arrow 21"/>
          <p:cNvSpPr/>
          <p:nvPr/>
        </p:nvSpPr>
        <p:spPr bwMode="auto">
          <a:xfrm rot="5400000">
            <a:off x="6185685" y="4509466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 flipH="1">
            <a:off x="4916196" y="2087423"/>
            <a:ext cx="12575" cy="27413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FFFFFF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5535281" y="5366942"/>
            <a:ext cx="2432069" cy="603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Update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Push/pull/manual updates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26765" y="4226646"/>
            <a:ext cx="4538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Database Update Service </a:t>
            </a:r>
          </a:p>
        </p:txBody>
      </p:sp>
    </p:spTree>
    <p:extLst>
      <p:ext uri="{BB962C8B-B14F-4D97-AF65-F5344CB8AC3E}">
        <p14:creationId xmlns:p14="http://schemas.microsoft.com/office/powerpoint/2010/main" val="3616372354"/>
      </p:ext>
    </p:extLst>
  </p:cSld>
  <p:clrMapOvr>
    <a:masterClrMapping/>
  </p:clrMapOvr>
  <p:transition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FortiGuard AV Service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7157" y="1436913"/>
            <a:ext cx="2639960" cy="390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C:\Users\ashiiya\Desktop\VB100RA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893" y="1318162"/>
            <a:ext cx="5700772" cy="487764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 bwMode="auto">
          <a:xfrm>
            <a:off x="5475701" y="1606467"/>
            <a:ext cx="440012" cy="140010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Fortinet</a:t>
            </a:r>
            <a:endParaRPr kumimoji="0" lang="en-US" sz="9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4879942" y="1930405"/>
            <a:ext cx="66708" cy="76196"/>
          </a:xfrm>
          <a:prstGeom prst="ellipse">
            <a:avLst/>
          </a:prstGeom>
          <a:solidFill>
            <a:srgbClr val="008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6" name="Straight Connector 5"/>
          <p:cNvCxnSpPr>
            <a:stCxn id="4" idx="6"/>
          </p:cNvCxnSpPr>
          <p:nvPr/>
        </p:nvCxnSpPr>
        <p:spPr bwMode="auto">
          <a:xfrm flipV="1">
            <a:off x="4946650" y="1720850"/>
            <a:ext cx="527050" cy="24765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1998784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FTNT-2012_PPT_Template-add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FTNT Color Scheme">
    <a:dk1>
      <a:srgbClr val="36424A"/>
    </a:dk1>
    <a:lt1>
      <a:srgbClr val="FFFFFF"/>
    </a:lt1>
    <a:dk2>
      <a:srgbClr val="1B232A"/>
    </a:dk2>
    <a:lt2>
      <a:srgbClr val="DFE6E6"/>
    </a:lt2>
    <a:accent1>
      <a:srgbClr val="20558E"/>
    </a:accent1>
    <a:accent2>
      <a:srgbClr val="FFCC00"/>
    </a:accent2>
    <a:accent3>
      <a:srgbClr val="446E60"/>
    </a:accent3>
    <a:accent4>
      <a:srgbClr val="C00000"/>
    </a:accent4>
    <a:accent5>
      <a:srgbClr val="4F95C6"/>
    </a:accent5>
    <a:accent6>
      <a:srgbClr val="F79646"/>
    </a:accent6>
    <a:hlink>
      <a:srgbClr val="3366FF"/>
    </a:hlink>
    <a:folHlink>
      <a:srgbClr val="7030A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FTNT-2012_PPT_Template-add.potx</Template>
  <TotalTime>0</TotalTime>
  <Words>7977</Words>
  <Application>Microsoft Office PowerPoint</Application>
  <PresentationFormat>Bildschirmpräsentation (4:3)</PresentationFormat>
  <Paragraphs>2080</Paragraphs>
  <Slides>160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160</vt:i4>
      </vt:variant>
    </vt:vector>
  </HeadingPairs>
  <TitlesOfParts>
    <vt:vector size="161" baseType="lpstr">
      <vt:lpstr>FTNT-2012_PPT_Template-add</vt:lpstr>
      <vt:lpstr>Inside FortiOS</vt:lpstr>
      <vt:lpstr>CONTENT</vt:lpstr>
      <vt:lpstr>PowerPoint-Präsentation</vt:lpstr>
      <vt:lpstr>Overview</vt:lpstr>
      <vt:lpstr>Dashboard &amp; Widgets</vt:lpstr>
      <vt:lpstr>Session Widgets</vt:lpstr>
      <vt:lpstr>Session Widgets</vt:lpstr>
      <vt:lpstr>Traffic Status</vt:lpstr>
      <vt:lpstr>Threat Status</vt:lpstr>
      <vt:lpstr>Monitors</vt:lpstr>
      <vt:lpstr>Network Management</vt:lpstr>
      <vt:lpstr>Network Management</vt:lpstr>
      <vt:lpstr>Quick Setup</vt:lpstr>
      <vt:lpstr>Quick Setup</vt:lpstr>
      <vt:lpstr>Quick Setup</vt:lpstr>
      <vt:lpstr>FortiCloud</vt:lpstr>
      <vt:lpstr>Diagnostic Tools</vt:lpstr>
      <vt:lpstr>User Notification</vt:lpstr>
      <vt:lpstr>Overview</vt:lpstr>
      <vt:lpstr>Link Redundancy</vt:lpstr>
      <vt:lpstr>Link Redundancy</vt:lpstr>
      <vt:lpstr>Policy Based Routing</vt:lpstr>
      <vt:lpstr>WCCP</vt:lpstr>
      <vt:lpstr>ICAP</vt:lpstr>
      <vt:lpstr>Network Services</vt:lpstr>
      <vt:lpstr>Network Services</vt:lpstr>
      <vt:lpstr>Network Services</vt:lpstr>
      <vt:lpstr>Network Services</vt:lpstr>
      <vt:lpstr>Sniffer Mode</vt:lpstr>
      <vt:lpstr>Overview</vt:lpstr>
      <vt:lpstr>Auth. Services</vt:lpstr>
      <vt:lpstr>User based Policy</vt:lpstr>
      <vt:lpstr>User based Policy</vt:lpstr>
      <vt:lpstr>Integrated 2FA</vt:lpstr>
      <vt:lpstr>Integrated 2FA</vt:lpstr>
      <vt:lpstr>Integrated 2FA</vt:lpstr>
      <vt:lpstr>Integrated 2FA</vt:lpstr>
      <vt:lpstr>SSO</vt:lpstr>
      <vt:lpstr>SSO</vt:lpstr>
      <vt:lpstr>SSO</vt:lpstr>
      <vt:lpstr>SSO</vt:lpstr>
      <vt:lpstr>SSO</vt:lpstr>
      <vt:lpstr>SSO</vt:lpstr>
      <vt:lpstr>SSO</vt:lpstr>
      <vt:lpstr>SSO</vt:lpstr>
      <vt:lpstr>Guest Access</vt:lpstr>
      <vt:lpstr>Contact Harvest</vt:lpstr>
      <vt:lpstr>Overview</vt:lpstr>
      <vt:lpstr>Overview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Device based Policy</vt:lpstr>
      <vt:lpstr>Device based Policy</vt:lpstr>
      <vt:lpstr>Visibility</vt:lpstr>
      <vt:lpstr>Overview</vt:lpstr>
      <vt:lpstr>FortiClient </vt:lpstr>
      <vt:lpstr>Posture Checking</vt:lpstr>
      <vt:lpstr>Mobile Security</vt:lpstr>
      <vt:lpstr>Mobile Security</vt:lpstr>
      <vt:lpstr>Mobile Security</vt:lpstr>
      <vt:lpstr>Mobile Security</vt:lpstr>
      <vt:lpstr>Overview</vt:lpstr>
      <vt:lpstr>Policy Management</vt:lpstr>
      <vt:lpstr>Policy Objects</vt:lpstr>
      <vt:lpstr>Policy Objects</vt:lpstr>
      <vt:lpstr>H/W Acceleration</vt:lpstr>
      <vt:lpstr>Overview</vt:lpstr>
      <vt:lpstr>Access Modes</vt:lpstr>
      <vt:lpstr>SSL VPN Portal</vt:lpstr>
      <vt:lpstr>SSL VPN Portal</vt:lpstr>
      <vt:lpstr>Virtual Desktop</vt:lpstr>
      <vt:lpstr>Single Sign-on</vt:lpstr>
      <vt:lpstr>Overview</vt:lpstr>
      <vt:lpstr>IPS Sensor</vt:lpstr>
      <vt:lpstr>FortiGuard Service</vt:lpstr>
      <vt:lpstr>FortiGuard Service</vt:lpstr>
      <vt:lpstr>Performance</vt:lpstr>
      <vt:lpstr>Packet Logging</vt:lpstr>
      <vt:lpstr>User Quarantine</vt:lpstr>
      <vt:lpstr>DOS Sensors</vt:lpstr>
      <vt:lpstr>Overview</vt:lpstr>
      <vt:lpstr>Application Sensor</vt:lpstr>
      <vt:lpstr>IM Control</vt:lpstr>
      <vt:lpstr>Facebook Control</vt:lpstr>
      <vt:lpstr>SSH Inspection</vt:lpstr>
      <vt:lpstr>Overview</vt:lpstr>
      <vt:lpstr>Technologies</vt:lpstr>
      <vt:lpstr>Technologies</vt:lpstr>
      <vt:lpstr>Technologies</vt:lpstr>
      <vt:lpstr>In-box AV functions</vt:lpstr>
      <vt:lpstr>AV Signature DB</vt:lpstr>
      <vt:lpstr>AV Engine</vt:lpstr>
      <vt:lpstr>In-box AV functions</vt:lpstr>
      <vt:lpstr>AV Services</vt:lpstr>
      <vt:lpstr>FortiGuard AV Service</vt:lpstr>
      <vt:lpstr>Cloud based Sandbox</vt:lpstr>
      <vt:lpstr>On-premise Sandbox</vt:lpstr>
      <vt:lpstr>Sandboxing</vt:lpstr>
      <vt:lpstr>Overview</vt:lpstr>
      <vt:lpstr>Antispam</vt:lpstr>
      <vt:lpstr>Spam Filters</vt:lpstr>
      <vt:lpstr>Overview</vt:lpstr>
      <vt:lpstr>FortiGuard Service</vt:lpstr>
      <vt:lpstr>Safe Search</vt:lpstr>
      <vt:lpstr>Proxy Avoidance</vt:lpstr>
      <vt:lpstr>Proxy Avoidance</vt:lpstr>
      <vt:lpstr>Inspection Modes</vt:lpstr>
      <vt:lpstr>Overview</vt:lpstr>
      <vt:lpstr>PowerPoint-Präsentation</vt:lpstr>
      <vt:lpstr>DLP Sensor</vt:lpstr>
      <vt:lpstr>Overview</vt:lpstr>
      <vt:lpstr>Profile</vt:lpstr>
      <vt:lpstr>Profile</vt:lpstr>
      <vt:lpstr>Monitoring</vt:lpstr>
      <vt:lpstr>Overview</vt:lpstr>
      <vt:lpstr>Overview</vt:lpstr>
      <vt:lpstr>Overview</vt:lpstr>
      <vt:lpstr>Thin AP</vt:lpstr>
      <vt:lpstr>User Access</vt:lpstr>
      <vt:lpstr>Wireless Security</vt:lpstr>
      <vt:lpstr>Wireless Security</vt:lpstr>
      <vt:lpstr>Deployment Features</vt:lpstr>
      <vt:lpstr>Deployment Features</vt:lpstr>
      <vt:lpstr>Deployment Features</vt:lpstr>
      <vt:lpstr>Monitoring</vt:lpstr>
      <vt:lpstr>FortiAPs</vt:lpstr>
      <vt:lpstr>FortiPlanner</vt:lpstr>
      <vt:lpstr>FortiPlanner</vt:lpstr>
      <vt:lpstr>Overview</vt:lpstr>
      <vt:lpstr>Traffic Shaper</vt:lpstr>
      <vt:lpstr>Traffic Shaper</vt:lpstr>
      <vt:lpstr>Overview</vt:lpstr>
      <vt:lpstr>Overview</vt:lpstr>
      <vt:lpstr>LB Methods</vt:lpstr>
      <vt:lpstr>Overview</vt:lpstr>
      <vt:lpstr>Overview</vt:lpstr>
      <vt:lpstr>WANOPT Tunneling</vt:lpstr>
      <vt:lpstr>Web Caching</vt:lpstr>
      <vt:lpstr>Explicit Proxy</vt:lpstr>
      <vt:lpstr>Overview</vt:lpstr>
      <vt:lpstr>Virtual Domains</vt:lpstr>
      <vt:lpstr>VDOM Admin</vt:lpstr>
      <vt:lpstr>MGMT VDOM</vt:lpstr>
      <vt:lpstr>Resource Allocation</vt:lpstr>
      <vt:lpstr>VDOM Links</vt:lpstr>
      <vt:lpstr>Overview</vt:lpstr>
      <vt:lpstr>Virtual Clusters</vt:lpstr>
      <vt:lpstr>Failover</vt:lpstr>
      <vt:lpstr>Event Monitoring</vt:lpstr>
      <vt:lpstr>Overview</vt:lpstr>
      <vt:lpstr>Log Viewer</vt:lpstr>
      <vt:lpstr>Default Reports</vt:lpstr>
      <vt:lpstr>Overview</vt:lpstr>
      <vt:lpstr>IPv6 Feature Matrix</vt:lpstr>
      <vt:lpstr>FortiSMS</vt:lpstr>
      <vt:lpstr>PowerPoint-Präsentation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Andrea Soliva</cp:lastModifiedBy>
  <cp:revision>1681</cp:revision>
  <cp:lastPrinted>2012-08-20T23:23:55Z</cp:lastPrinted>
  <dcterms:created xsi:type="dcterms:W3CDTF">2012-01-26T23:40:20Z</dcterms:created>
  <dcterms:modified xsi:type="dcterms:W3CDTF">2014-03-14T07:19:42Z</dcterms:modified>
</cp:coreProperties>
</file>